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76" r:id="rId2"/>
    <p:sldId id="272" r:id="rId3"/>
    <p:sldId id="263" r:id="rId4"/>
    <p:sldId id="283" r:id="rId5"/>
    <p:sldId id="284" r:id="rId6"/>
    <p:sldId id="261" r:id="rId7"/>
    <p:sldId id="274" r:id="rId8"/>
    <p:sldId id="278" r:id="rId9"/>
    <p:sldId id="277" r:id="rId10"/>
    <p:sldId id="285" r:id="rId11"/>
    <p:sldId id="286"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4423"/>
    <p:restoredTop sz="94567"/>
  </p:normalViewPr>
  <p:slideViewPr>
    <p:cSldViewPr snapToGrid="0" snapToObjects="1">
      <p:cViewPr>
        <p:scale>
          <a:sx n="128" d="100"/>
          <a:sy n="128" d="100"/>
        </p:scale>
        <p:origin x="49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E5D2A-55BF-A543-96C3-5AC953775D62}" type="datetimeFigureOut">
              <a:rPr lang="en-US" smtClean="0"/>
              <a:t>3/23/22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5A911-2074-554E-9804-3537686B6DB2}" type="slidenum">
              <a:rPr lang="en-US" smtClean="0"/>
              <a:t>‹#›</a:t>
            </a:fld>
            <a:endParaRPr lang="en-US"/>
          </a:p>
        </p:txBody>
      </p:sp>
    </p:spTree>
    <p:extLst>
      <p:ext uri="{BB962C8B-B14F-4D97-AF65-F5344CB8AC3E}">
        <p14:creationId xmlns:p14="http://schemas.microsoft.com/office/powerpoint/2010/main" val="3434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FA4029-B974-CB44-8CB0-8AE1A20C90DD}"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28845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A4029-B974-CB44-8CB0-8AE1A20C90DD}"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7386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A4029-B974-CB44-8CB0-8AE1A20C90DD}"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95174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FA4029-B974-CB44-8CB0-8AE1A20C90DD}"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307081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A4029-B974-CB44-8CB0-8AE1A20C90DD}"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224106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FA4029-B974-CB44-8CB0-8AE1A20C90DD}"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114589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FA4029-B974-CB44-8CB0-8AE1A20C90DD}"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139588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FA4029-B974-CB44-8CB0-8AE1A20C90DD}"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44618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A4029-B974-CB44-8CB0-8AE1A20C90DD}"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217515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FA4029-B974-CB44-8CB0-8AE1A20C90DD}"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258519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FA4029-B974-CB44-8CB0-8AE1A20C90DD}"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D68E4-5328-A147-A106-C238D9631151}" type="slidenum">
              <a:rPr lang="en-US" smtClean="0"/>
              <a:t>‹#›</a:t>
            </a:fld>
            <a:endParaRPr lang="en-US"/>
          </a:p>
        </p:txBody>
      </p:sp>
    </p:spTree>
    <p:extLst>
      <p:ext uri="{BB962C8B-B14F-4D97-AF65-F5344CB8AC3E}">
        <p14:creationId xmlns:p14="http://schemas.microsoft.com/office/powerpoint/2010/main" val="286957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A4029-B974-CB44-8CB0-8AE1A20C90DD}" type="datetimeFigureOut">
              <a:rPr lang="en-US" smtClean="0"/>
              <a:t>3/23/22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D68E4-5328-A147-A106-C238D9631151}" type="slidenum">
              <a:rPr lang="en-US" smtClean="0"/>
              <a:t>‹#›</a:t>
            </a:fld>
            <a:endParaRPr lang="en-US"/>
          </a:p>
        </p:txBody>
      </p:sp>
    </p:spTree>
    <p:extLst>
      <p:ext uri="{BB962C8B-B14F-4D97-AF65-F5344CB8AC3E}">
        <p14:creationId xmlns:p14="http://schemas.microsoft.com/office/powerpoint/2010/main" val="7621875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5C66-72F1-F647-B1B7-87916A9E81FF}"/>
              </a:ext>
            </a:extLst>
          </p:cNvPr>
          <p:cNvSpPr>
            <a:spLocks noGrp="1"/>
          </p:cNvSpPr>
          <p:nvPr>
            <p:ph type="ctrTitle"/>
          </p:nvPr>
        </p:nvSpPr>
        <p:spPr/>
        <p:txBody>
          <a:bodyPr/>
          <a:lstStyle/>
          <a:p>
            <a:r>
              <a:rPr lang="en-US" dirty="0">
                <a:solidFill>
                  <a:srgbClr val="FFD802"/>
                </a:solidFill>
              </a:rPr>
              <a:t>Firearms Trafficking to Central America</a:t>
            </a:r>
          </a:p>
        </p:txBody>
      </p:sp>
      <p:sp>
        <p:nvSpPr>
          <p:cNvPr id="3" name="Subtitle 2">
            <a:extLst>
              <a:ext uri="{FF2B5EF4-FFF2-40B4-BE49-F238E27FC236}">
                <a16:creationId xmlns:a16="http://schemas.microsoft.com/office/drawing/2014/main" id="{5EBC0582-7454-1C49-AE8B-B88BF74FF591}"/>
              </a:ext>
            </a:extLst>
          </p:cNvPr>
          <p:cNvSpPr>
            <a:spLocks noGrp="1"/>
          </p:cNvSpPr>
          <p:nvPr>
            <p:ph type="subTitle" idx="1"/>
          </p:nvPr>
        </p:nvSpPr>
        <p:spPr>
          <a:xfrm>
            <a:off x="1524000" y="3602038"/>
            <a:ext cx="9144000" cy="2272982"/>
          </a:xfrm>
        </p:spPr>
        <p:txBody>
          <a:bodyPr>
            <a:normAutofit fontScale="77500" lnSpcReduction="20000"/>
          </a:bodyPr>
          <a:lstStyle/>
          <a:p>
            <a:r>
              <a:rPr lang="en-US" dirty="0"/>
              <a:t>Inspecting the data for Guatemala </a:t>
            </a:r>
          </a:p>
          <a:p>
            <a:r>
              <a:rPr lang="en-US" dirty="0"/>
              <a:t>and </a:t>
            </a:r>
          </a:p>
          <a:p>
            <a:r>
              <a:rPr lang="en-US" dirty="0"/>
              <a:t>considerations for Congressional action</a:t>
            </a:r>
          </a:p>
          <a:p>
            <a:pPr algn="r"/>
            <a:endParaRPr lang="en-US" sz="1600" dirty="0"/>
          </a:p>
          <a:p>
            <a:pPr algn="r"/>
            <a:r>
              <a:rPr lang="en-US" sz="1600" dirty="0"/>
              <a:t>Susan Waltz</a:t>
            </a:r>
          </a:p>
          <a:p>
            <a:pPr algn="r"/>
            <a:r>
              <a:rPr lang="en-US" sz="1600" dirty="0"/>
              <a:t>Professor emerita of Public Policy</a:t>
            </a:r>
          </a:p>
          <a:p>
            <a:pPr algn="r"/>
            <a:r>
              <a:rPr lang="en-US" sz="1600" dirty="0"/>
              <a:t>University of Michigan</a:t>
            </a:r>
          </a:p>
          <a:p>
            <a:pPr algn="r"/>
            <a:r>
              <a:rPr lang="en-US" sz="1600" dirty="0"/>
              <a:t>24 March 2022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323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3BDD76-5948-8745-951D-C13C74C77090}"/>
              </a:ext>
            </a:extLst>
          </p:cNvPr>
          <p:cNvSpPr>
            <a:spLocks noGrp="1"/>
          </p:cNvSpPr>
          <p:nvPr>
            <p:ph type="title"/>
          </p:nvPr>
        </p:nvSpPr>
        <p:spPr>
          <a:xfrm>
            <a:off x="517585" y="365125"/>
            <a:ext cx="10836215" cy="842573"/>
          </a:xfrm>
        </p:spPr>
        <p:txBody>
          <a:bodyPr/>
          <a:lstStyle/>
          <a:p>
            <a:r>
              <a:rPr lang="en-US" u="sng" dirty="0"/>
              <a:t>Ameliorative measures?</a:t>
            </a:r>
          </a:p>
        </p:txBody>
      </p:sp>
      <p:sp>
        <p:nvSpPr>
          <p:cNvPr id="8" name="Content Placeholder 7">
            <a:extLst>
              <a:ext uri="{FF2B5EF4-FFF2-40B4-BE49-F238E27FC236}">
                <a16:creationId xmlns:a16="http://schemas.microsoft.com/office/drawing/2014/main" id="{FCBC938C-7D80-4244-9495-24A54AA74FA1}"/>
              </a:ext>
            </a:extLst>
          </p:cNvPr>
          <p:cNvSpPr>
            <a:spLocks noGrp="1"/>
          </p:cNvSpPr>
          <p:nvPr>
            <p:ph idx="1"/>
          </p:nvPr>
        </p:nvSpPr>
        <p:spPr>
          <a:xfrm>
            <a:off x="517585" y="1276709"/>
            <a:ext cx="10836215" cy="4632385"/>
          </a:xfrm>
        </p:spPr>
        <p:txBody>
          <a:bodyPr>
            <a:normAutofit fontScale="77500" lnSpcReduction="20000"/>
          </a:bodyPr>
          <a:lstStyle/>
          <a:p>
            <a:r>
              <a:rPr lang="en-US" sz="2600" dirty="0">
                <a:solidFill>
                  <a:srgbClr val="FFD802"/>
                </a:solidFill>
              </a:rPr>
              <a:t>Dial back on authorized transfers</a:t>
            </a:r>
          </a:p>
          <a:p>
            <a:pPr lvl="1"/>
            <a:r>
              <a:rPr lang="en-US" dirty="0"/>
              <a:t>Regulatory measures (impose new “reasons for control,” alter ”presumption of approval” posture]</a:t>
            </a:r>
          </a:p>
          <a:p>
            <a:pPr lvl="1"/>
            <a:r>
              <a:rPr lang="en-US" dirty="0"/>
              <a:t>Apply human rights conditionality – cap exports, or attach end use conditions</a:t>
            </a:r>
          </a:p>
          <a:p>
            <a:pPr lvl="1"/>
            <a:r>
              <a:rPr lang="en-US" dirty="0"/>
              <a:t>Consider revoking some licensed transactions</a:t>
            </a:r>
          </a:p>
          <a:p>
            <a:pPr lvl="1"/>
            <a:r>
              <a:rPr lang="en-US" dirty="0"/>
              <a:t>Recognize limitations of OAS Firearms Convention</a:t>
            </a:r>
          </a:p>
          <a:p>
            <a:pPr lvl="1"/>
            <a:endParaRPr lang="en-US" dirty="0"/>
          </a:p>
          <a:p>
            <a:r>
              <a:rPr lang="en-US" sz="2600" dirty="0">
                <a:solidFill>
                  <a:srgbClr val="FFD802"/>
                </a:solidFill>
              </a:rPr>
              <a:t>Activate end use monitoring</a:t>
            </a:r>
          </a:p>
          <a:p>
            <a:pPr lvl="1"/>
            <a:r>
              <a:rPr lang="en-US" dirty="0"/>
              <a:t>Ask BIS to provide detailed explanation of firearms end-use controls and post-shipment expectations</a:t>
            </a:r>
          </a:p>
          <a:p>
            <a:pPr lvl="1"/>
            <a:r>
              <a:rPr lang="en-US" dirty="0"/>
              <a:t>Station personnel in Central America (ATF, BIS)</a:t>
            </a:r>
          </a:p>
          <a:p>
            <a:pPr lvl="1"/>
            <a:endParaRPr lang="en-US" dirty="0"/>
          </a:p>
          <a:p>
            <a:r>
              <a:rPr lang="en-US" sz="2600" dirty="0">
                <a:solidFill>
                  <a:srgbClr val="FFD802"/>
                </a:solidFill>
              </a:rPr>
              <a:t>Destroy surplus police firearms </a:t>
            </a:r>
            <a:r>
              <a:rPr lang="en-US" sz="2600" dirty="0"/>
              <a:t>(potential funding via DoS Weapons Removal &amp; Abatement)</a:t>
            </a:r>
          </a:p>
          <a:p>
            <a:endParaRPr lang="en-US" dirty="0"/>
          </a:p>
          <a:p>
            <a:r>
              <a:rPr lang="en-US" sz="2600" dirty="0">
                <a:solidFill>
                  <a:srgbClr val="FFD802"/>
                </a:solidFill>
              </a:rPr>
              <a:t>Elevate concern for arms trafficking and diversion on the policy agenda</a:t>
            </a:r>
          </a:p>
          <a:p>
            <a:pPr lvl="1"/>
            <a:r>
              <a:rPr lang="en-US" dirty="0"/>
              <a:t>White House:  Incorporate gun violence and proliferation into “Root Causes” analysis</a:t>
            </a:r>
          </a:p>
          <a:p>
            <a:pPr lvl="1"/>
            <a:r>
              <a:rPr lang="en-US" dirty="0"/>
              <a:t>Congress:  enhance monitoring of Congressional sales notifications – possibly link to disposal of surplus weapons or end use monitoring </a:t>
            </a:r>
          </a:p>
        </p:txBody>
      </p:sp>
    </p:spTree>
    <p:extLst>
      <p:ext uri="{BB962C8B-B14F-4D97-AF65-F5344CB8AC3E}">
        <p14:creationId xmlns:p14="http://schemas.microsoft.com/office/powerpoint/2010/main" val="279756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3F9ED-D42F-EB4B-A755-03737C99D3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39F5CB-0CFC-194F-B45A-C8ED5B342E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8880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6BCF5F-F7C2-544A-99C0-DC0901CFC2CD}"/>
              </a:ext>
            </a:extLst>
          </p:cNvPr>
          <p:cNvSpPr txBox="1"/>
          <p:nvPr/>
        </p:nvSpPr>
        <p:spPr>
          <a:xfrm>
            <a:off x="3047338" y="3242346"/>
            <a:ext cx="6094674" cy="369332"/>
          </a:xfrm>
          <a:prstGeom prst="rect">
            <a:avLst/>
          </a:prstGeom>
          <a:noFill/>
        </p:spPr>
        <p:txBody>
          <a:bodyPr wrap="square">
            <a:spAutoFit/>
          </a:bodyPr>
          <a:lstStyle/>
          <a:p>
            <a:r>
              <a:rPr lang="en-US" b="0" i="0" u="none" strike="noStrike" dirty="0">
                <a:solidFill>
                  <a:srgbClr val="000000"/>
                </a:solidFill>
                <a:effectLst/>
              </a:rPr>
              <a:t> </a:t>
            </a:r>
            <a:endParaRPr lang="en-US" dirty="0"/>
          </a:p>
        </p:txBody>
      </p:sp>
      <p:sp>
        <p:nvSpPr>
          <p:cNvPr id="6" name="TextBox 5">
            <a:extLst>
              <a:ext uri="{FF2B5EF4-FFF2-40B4-BE49-F238E27FC236}">
                <a16:creationId xmlns:a16="http://schemas.microsoft.com/office/drawing/2014/main" id="{887D9249-F249-0142-97FC-1F9AEC9C30E0}"/>
              </a:ext>
            </a:extLst>
          </p:cNvPr>
          <p:cNvSpPr txBox="1"/>
          <p:nvPr/>
        </p:nvSpPr>
        <p:spPr>
          <a:xfrm>
            <a:off x="3047338" y="3242346"/>
            <a:ext cx="6094674" cy="369332"/>
          </a:xfrm>
          <a:prstGeom prst="rect">
            <a:avLst/>
          </a:prstGeom>
          <a:noFill/>
        </p:spPr>
        <p:txBody>
          <a:bodyPr wrap="square">
            <a:spAutoFit/>
          </a:bodyPr>
          <a:lstStyle/>
          <a:p>
            <a:r>
              <a:rPr lang="en-US" b="0" i="0" u="none" strike="noStrike" dirty="0">
                <a:solidFill>
                  <a:srgbClr val="000000"/>
                </a:solidFill>
                <a:effectLst/>
              </a:rPr>
              <a:t> </a:t>
            </a:r>
            <a:endParaRPr lang="en-US" dirty="0"/>
          </a:p>
        </p:txBody>
      </p:sp>
      <p:sp>
        <p:nvSpPr>
          <p:cNvPr id="7" name="Title 6">
            <a:extLst>
              <a:ext uri="{FF2B5EF4-FFF2-40B4-BE49-F238E27FC236}">
                <a16:creationId xmlns:a16="http://schemas.microsoft.com/office/drawing/2014/main" id="{55D7A06A-AE03-7940-978A-B89C64EA51A7}"/>
              </a:ext>
            </a:extLst>
          </p:cNvPr>
          <p:cNvSpPr>
            <a:spLocks noGrp="1"/>
          </p:cNvSpPr>
          <p:nvPr>
            <p:ph type="title"/>
          </p:nvPr>
        </p:nvSpPr>
        <p:spPr/>
        <p:txBody>
          <a:bodyPr/>
          <a:lstStyle/>
          <a:p>
            <a:r>
              <a:rPr lang="en-US" dirty="0">
                <a:solidFill>
                  <a:srgbClr val="FFD802"/>
                </a:solidFill>
              </a:rPr>
              <a:t>Police Cooperate with Gangs – El Salvador</a:t>
            </a:r>
          </a:p>
        </p:txBody>
      </p:sp>
      <p:sp>
        <p:nvSpPr>
          <p:cNvPr id="8" name="Content Placeholder 7">
            <a:extLst>
              <a:ext uri="{FF2B5EF4-FFF2-40B4-BE49-F238E27FC236}">
                <a16:creationId xmlns:a16="http://schemas.microsoft.com/office/drawing/2014/main" id="{61B859DD-C061-4247-9DAD-606EF77403CC}"/>
              </a:ext>
            </a:extLst>
          </p:cNvPr>
          <p:cNvSpPr>
            <a:spLocks noGrp="1"/>
          </p:cNvSpPr>
          <p:nvPr>
            <p:ph idx="1"/>
          </p:nvPr>
        </p:nvSpPr>
        <p:spPr>
          <a:xfrm>
            <a:off x="838200" y="1825624"/>
            <a:ext cx="10515600" cy="4463857"/>
          </a:xfrm>
        </p:spPr>
        <p:txBody>
          <a:bodyPr/>
          <a:lstStyle/>
          <a:p>
            <a:pPr marL="0" indent="0">
              <a:buNone/>
            </a:pPr>
            <a:r>
              <a:rPr lang="en-US" dirty="0"/>
              <a:t>Elmer </a:t>
            </a:r>
            <a:r>
              <a:rPr lang="en-US" dirty="0" err="1"/>
              <a:t>Rogel</a:t>
            </a:r>
            <a:r>
              <a:rPr lang="en-US" dirty="0"/>
              <a:t> Lopez was kidnapped by police in El Salvador who believed he had reported a gang crime to other officers. The kidnappers beat him severely, put a gun inside his mouth, fired shots near his head, talked about killing him, and then turned him over to gang members, who beat him for another three hours. “The severe beatings and threats of imminent death that </a:t>
            </a:r>
            <a:r>
              <a:rPr lang="en-US" dirty="0" err="1"/>
              <a:t>Rogel</a:t>
            </a:r>
            <a:r>
              <a:rPr lang="en-US" dirty="0"/>
              <a:t> Lopez suffered over a two-day period show that he suffered past torture” by agents of the Salvadoran government, said the Ninth U.S. Circuit Court of Appeals in San Francisco in a 2-1 decision Thursday. </a:t>
            </a:r>
          </a:p>
          <a:p>
            <a:pPr marL="0" indent="0">
              <a:buNone/>
            </a:pPr>
            <a:endParaRPr lang="en-US" sz="1200" dirty="0"/>
          </a:p>
          <a:p>
            <a:pPr marL="0" indent="0">
              <a:buNone/>
            </a:pPr>
            <a:endParaRPr lang="en-US" sz="1200" dirty="0"/>
          </a:p>
          <a:p>
            <a:pPr marL="0" indent="0">
              <a:buNone/>
            </a:pPr>
            <a:r>
              <a:rPr lang="en-US" sz="1200" dirty="0" err="1"/>
              <a:t>Egelko</a:t>
            </a:r>
            <a:r>
              <a:rPr lang="en-US" sz="1200" dirty="0"/>
              <a:t>, Bob.  “Beatings in El Salvador by police and gang members indeed torture, court says in granting asylum,” June 4, 2021 in </a:t>
            </a:r>
            <a:r>
              <a:rPr lang="en-US" sz="1200" i="1" dirty="0"/>
              <a:t>The San Francisco Chronicle.</a:t>
            </a:r>
            <a:endParaRPr lang="en-US" sz="1200" dirty="0"/>
          </a:p>
        </p:txBody>
      </p:sp>
    </p:spTree>
    <p:extLst>
      <p:ext uri="{BB962C8B-B14F-4D97-AF65-F5344CB8AC3E}">
        <p14:creationId xmlns:p14="http://schemas.microsoft.com/office/powerpoint/2010/main" val="40210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1E7-204D-8D44-B16F-129A0E10A6C9}"/>
              </a:ext>
            </a:extLst>
          </p:cNvPr>
          <p:cNvSpPr>
            <a:spLocks noGrp="1"/>
          </p:cNvSpPr>
          <p:nvPr>
            <p:ph type="title"/>
          </p:nvPr>
        </p:nvSpPr>
        <p:spPr>
          <a:xfrm>
            <a:off x="434340" y="365125"/>
            <a:ext cx="10919460" cy="1325563"/>
          </a:xfrm>
        </p:spPr>
        <p:txBody>
          <a:bodyPr/>
          <a:lstStyle/>
          <a:p>
            <a:r>
              <a:rPr lang="en-US" dirty="0">
                <a:solidFill>
                  <a:srgbClr val="FFD802"/>
                </a:solidFill>
              </a:rPr>
              <a:t>GUATEMALA:  Guns, Homicides, Human Rights</a:t>
            </a:r>
          </a:p>
        </p:txBody>
      </p:sp>
      <p:sp>
        <p:nvSpPr>
          <p:cNvPr id="3" name="Content Placeholder 2">
            <a:extLst>
              <a:ext uri="{FF2B5EF4-FFF2-40B4-BE49-F238E27FC236}">
                <a16:creationId xmlns:a16="http://schemas.microsoft.com/office/drawing/2014/main" id="{41033D8C-C783-FD45-BA66-069AC535C135}"/>
              </a:ext>
            </a:extLst>
          </p:cNvPr>
          <p:cNvSpPr>
            <a:spLocks noGrp="1"/>
          </p:cNvSpPr>
          <p:nvPr>
            <p:ph idx="1"/>
          </p:nvPr>
        </p:nvSpPr>
        <p:spPr>
          <a:xfrm>
            <a:off x="537210" y="1825625"/>
            <a:ext cx="10816590" cy="4351338"/>
          </a:xfrm>
        </p:spPr>
        <p:txBody>
          <a:bodyPr/>
          <a:lstStyle/>
          <a:p>
            <a:r>
              <a:rPr lang="en-US" dirty="0"/>
              <a:t>An abundance of firearms</a:t>
            </a:r>
          </a:p>
          <a:p>
            <a:r>
              <a:rPr lang="en-US" dirty="0"/>
              <a:t>Among the highest incidence of gun deaths worldwide</a:t>
            </a:r>
          </a:p>
          <a:p>
            <a:endParaRPr lang="en-US" dirty="0"/>
          </a:p>
          <a:p>
            <a:r>
              <a:rPr lang="en-US" dirty="0"/>
              <a:t>Clandestine security forces (CIACS), aka “the hidden power”</a:t>
            </a:r>
          </a:p>
          <a:p>
            <a:endParaRPr lang="en-US" dirty="0"/>
          </a:p>
          <a:p>
            <a:r>
              <a:rPr lang="en-US" dirty="0"/>
              <a:t>Human Rights, risk of “unlawful or arbitrary killings, including extrajudicial killings arranged by government officials” </a:t>
            </a:r>
            <a:r>
              <a:rPr lang="en-US" sz="1800" dirty="0"/>
              <a:t>(DOS, 2021)</a:t>
            </a:r>
          </a:p>
          <a:p>
            <a:endParaRPr lang="en-US" dirty="0"/>
          </a:p>
        </p:txBody>
      </p:sp>
    </p:spTree>
    <p:extLst>
      <p:ext uri="{BB962C8B-B14F-4D97-AF65-F5344CB8AC3E}">
        <p14:creationId xmlns:p14="http://schemas.microsoft.com/office/powerpoint/2010/main" val="265448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2A61F7-35C9-0249-BC92-6DAB8C868564}"/>
              </a:ext>
            </a:extLst>
          </p:cNvPr>
          <p:cNvPicPr>
            <a:picLocks noChangeAspect="1"/>
          </p:cNvPicPr>
          <p:nvPr/>
        </p:nvPicPr>
        <p:blipFill>
          <a:blip r:embed="rId2"/>
          <a:stretch>
            <a:fillRect/>
          </a:stretch>
        </p:blipFill>
        <p:spPr>
          <a:xfrm>
            <a:off x="485671" y="3618571"/>
            <a:ext cx="2955075" cy="2430966"/>
          </a:xfrm>
          <a:prstGeom prst="rect">
            <a:avLst/>
          </a:prstGeom>
        </p:spPr>
      </p:pic>
      <p:pic>
        <p:nvPicPr>
          <p:cNvPr id="16" name="Picture 15">
            <a:extLst>
              <a:ext uri="{FF2B5EF4-FFF2-40B4-BE49-F238E27FC236}">
                <a16:creationId xmlns:a16="http://schemas.microsoft.com/office/drawing/2014/main" id="{64E151E3-A2F3-754F-9582-83579175EFA2}"/>
              </a:ext>
            </a:extLst>
          </p:cNvPr>
          <p:cNvPicPr>
            <a:picLocks noChangeAspect="1"/>
          </p:cNvPicPr>
          <p:nvPr/>
        </p:nvPicPr>
        <p:blipFill>
          <a:blip r:embed="rId3"/>
          <a:stretch>
            <a:fillRect/>
          </a:stretch>
        </p:blipFill>
        <p:spPr>
          <a:xfrm rot="16200000">
            <a:off x="4761504" y="-518465"/>
            <a:ext cx="6222379" cy="8274072"/>
          </a:xfrm>
          <a:prstGeom prst="rect">
            <a:avLst/>
          </a:prstGeom>
          <a:ln w="76200">
            <a:solidFill>
              <a:schemeClr val="bg1"/>
            </a:solidFill>
          </a:ln>
        </p:spPr>
      </p:pic>
      <p:sp>
        <p:nvSpPr>
          <p:cNvPr id="11" name="TextBox 10">
            <a:extLst>
              <a:ext uri="{FF2B5EF4-FFF2-40B4-BE49-F238E27FC236}">
                <a16:creationId xmlns:a16="http://schemas.microsoft.com/office/drawing/2014/main" id="{2EA6225B-73A5-2547-B90E-74E53B62FA19}"/>
              </a:ext>
            </a:extLst>
          </p:cNvPr>
          <p:cNvSpPr txBox="1"/>
          <p:nvPr/>
        </p:nvSpPr>
        <p:spPr>
          <a:xfrm>
            <a:off x="573852" y="1305017"/>
            <a:ext cx="2778711" cy="2123658"/>
          </a:xfrm>
          <a:prstGeom prst="rect">
            <a:avLst/>
          </a:prstGeom>
          <a:noFill/>
        </p:spPr>
        <p:txBody>
          <a:bodyPr wrap="square" rtlCol="0">
            <a:spAutoFit/>
          </a:bodyPr>
          <a:lstStyle/>
          <a:p>
            <a:r>
              <a:rPr lang="en-US" sz="3600" dirty="0"/>
              <a:t>US</a:t>
            </a:r>
            <a:r>
              <a:rPr lang="en-US" sz="3200" dirty="0"/>
              <a:t> </a:t>
            </a:r>
          </a:p>
          <a:p>
            <a:r>
              <a:rPr lang="en-US" sz="3200" dirty="0"/>
              <a:t>handgun exports to Guatemala </a:t>
            </a:r>
          </a:p>
        </p:txBody>
      </p:sp>
    </p:spTree>
    <p:extLst>
      <p:ext uri="{BB962C8B-B14F-4D97-AF65-F5344CB8AC3E}">
        <p14:creationId xmlns:p14="http://schemas.microsoft.com/office/powerpoint/2010/main" val="365594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154011-E410-DE4C-A1F3-315A2CF0BD0E}"/>
              </a:ext>
            </a:extLst>
          </p:cNvPr>
          <p:cNvSpPr txBox="1"/>
          <p:nvPr/>
        </p:nvSpPr>
        <p:spPr>
          <a:xfrm>
            <a:off x="546351" y="433545"/>
            <a:ext cx="11139854" cy="930447"/>
          </a:xfrm>
          <a:prstGeom prst="rect">
            <a:avLst/>
          </a:prstGeom>
        </p:spPr>
        <p:txBody>
          <a:bodyPr vert="horz" lIns="91440" tIns="45720" rIns="91440" bIns="45720" rtlCol="0" anchor="b">
            <a:normAutofit fontScale="92500" lnSpcReduction="10000"/>
          </a:bodyPr>
          <a:lstStyle/>
          <a:p>
            <a:pPr algn="ctr" defTabSz="914400">
              <a:lnSpc>
                <a:spcPct val="90000"/>
              </a:lnSpc>
              <a:spcBef>
                <a:spcPct val="0"/>
              </a:spcBef>
              <a:spcAft>
                <a:spcPts val="600"/>
              </a:spcAft>
            </a:pPr>
            <a:r>
              <a:rPr lang="en-US" sz="3400" b="1" dirty="0">
                <a:solidFill>
                  <a:srgbClr val="FFD802"/>
                </a:solidFill>
                <a:latin typeface="+mj-lt"/>
                <a:ea typeface="+mj-ea"/>
                <a:cs typeface="+mj-cs"/>
              </a:rPr>
              <a:t>GAO:  More than half of US-sourced firearms recovered in Guatemala originated in authorized exports </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AD335A2-8B7F-3F4B-AA33-17B815E80B83}"/>
              </a:ext>
            </a:extLst>
          </p:cNvPr>
          <p:cNvPicPr>
            <a:picLocks noChangeAspect="1"/>
          </p:cNvPicPr>
          <p:nvPr/>
        </p:nvPicPr>
        <p:blipFill>
          <a:blip r:embed="rId2"/>
          <a:stretch>
            <a:fillRect/>
          </a:stretch>
        </p:blipFill>
        <p:spPr>
          <a:xfrm>
            <a:off x="331567" y="2775222"/>
            <a:ext cx="5455917" cy="3300829"/>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24E2B4DA-C953-6043-8186-F6A35F888703}"/>
              </a:ext>
            </a:extLst>
          </p:cNvPr>
          <p:cNvPicPr>
            <a:picLocks noGrp="1" noChangeAspect="1"/>
          </p:cNvPicPr>
          <p:nvPr>
            <p:ph idx="4294967295"/>
          </p:nvPr>
        </p:nvPicPr>
        <p:blipFill>
          <a:blip r:embed="rId3"/>
          <a:stretch>
            <a:fillRect/>
          </a:stretch>
        </p:blipFill>
        <p:spPr>
          <a:xfrm>
            <a:off x="6445073" y="3395833"/>
            <a:ext cx="5455917" cy="2059607"/>
          </a:xfrm>
          <a:prstGeom prst="rect">
            <a:avLst/>
          </a:prstGeom>
        </p:spPr>
      </p:pic>
    </p:spTree>
    <p:extLst>
      <p:ext uri="{BB962C8B-B14F-4D97-AF65-F5344CB8AC3E}">
        <p14:creationId xmlns:p14="http://schemas.microsoft.com/office/powerpoint/2010/main" val="61048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D30B-FC53-4B4B-87CE-869D340F68B1}"/>
              </a:ext>
            </a:extLst>
          </p:cNvPr>
          <p:cNvSpPr>
            <a:spLocks noGrp="1"/>
          </p:cNvSpPr>
          <p:nvPr>
            <p:ph type="title"/>
          </p:nvPr>
        </p:nvSpPr>
        <p:spPr/>
        <p:txBody>
          <a:bodyPr/>
          <a:lstStyle/>
          <a:p>
            <a:r>
              <a:rPr lang="en-US" dirty="0">
                <a:solidFill>
                  <a:srgbClr val="FFD802"/>
                </a:solidFill>
              </a:rPr>
              <a:t>Think About It</a:t>
            </a:r>
          </a:p>
        </p:txBody>
      </p:sp>
      <p:sp>
        <p:nvSpPr>
          <p:cNvPr id="3" name="Content Placeholder 2">
            <a:extLst>
              <a:ext uri="{FF2B5EF4-FFF2-40B4-BE49-F238E27FC236}">
                <a16:creationId xmlns:a16="http://schemas.microsoft.com/office/drawing/2014/main" id="{679DCC7F-1B4B-CC4A-9AB6-39604A991514}"/>
              </a:ext>
            </a:extLst>
          </p:cNvPr>
          <p:cNvSpPr>
            <a:spLocks noGrp="1"/>
          </p:cNvSpPr>
          <p:nvPr>
            <p:ph idx="1"/>
          </p:nvPr>
        </p:nvSpPr>
        <p:spPr/>
        <p:txBody>
          <a:bodyPr/>
          <a:lstStyle/>
          <a:p>
            <a:r>
              <a:rPr lang="en-US" dirty="0"/>
              <a:t>How many firearms did the US export to Central America from 2015-2019?   </a:t>
            </a:r>
            <a:r>
              <a:rPr lang="en-US" dirty="0">
                <a:solidFill>
                  <a:srgbClr val="FFD802"/>
                </a:solidFill>
              </a:rPr>
              <a:t>72,086.    </a:t>
            </a:r>
            <a:r>
              <a:rPr lang="en-US" sz="1200" dirty="0">
                <a:solidFill>
                  <a:srgbClr val="FFD802"/>
                </a:solidFill>
              </a:rPr>
              <a:t>(Source: USITC, compilation of 12 HTS  items)</a:t>
            </a:r>
          </a:p>
          <a:p>
            <a:endParaRPr lang="en-US" dirty="0"/>
          </a:p>
          <a:p>
            <a:r>
              <a:rPr lang="en-US" dirty="0"/>
              <a:t>Of the 10,915 US-sourced firearms recovered from crime scenes in Central America 2015-2019, how many originated in legitimate exports from the US?    </a:t>
            </a:r>
            <a:r>
              <a:rPr lang="en-US" dirty="0">
                <a:solidFill>
                  <a:srgbClr val="FFD802"/>
                </a:solidFill>
              </a:rPr>
              <a:t>4,761    </a:t>
            </a:r>
            <a:r>
              <a:rPr lang="en-US" sz="1200" dirty="0">
                <a:solidFill>
                  <a:srgbClr val="FFD802"/>
                </a:solidFill>
              </a:rPr>
              <a:t>(Source:  GAO, Trafficking, 2022)</a:t>
            </a:r>
          </a:p>
        </p:txBody>
      </p:sp>
    </p:spTree>
    <p:extLst>
      <p:ext uri="{BB962C8B-B14F-4D97-AF65-F5344CB8AC3E}">
        <p14:creationId xmlns:p14="http://schemas.microsoft.com/office/powerpoint/2010/main" val="289101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DADF-3D13-1743-B856-AFFB8557DFE2}"/>
              </a:ext>
            </a:extLst>
          </p:cNvPr>
          <p:cNvSpPr>
            <a:spLocks noGrp="1"/>
          </p:cNvSpPr>
          <p:nvPr>
            <p:ph type="title"/>
          </p:nvPr>
        </p:nvSpPr>
        <p:spPr/>
        <p:txBody>
          <a:bodyPr/>
          <a:lstStyle/>
          <a:p>
            <a:r>
              <a:rPr lang="en-US" dirty="0"/>
              <a:t> </a:t>
            </a:r>
            <a:r>
              <a:rPr lang="en-US" dirty="0">
                <a:solidFill>
                  <a:srgbClr val="FFD802"/>
                </a:solidFill>
              </a:rPr>
              <a:t>Concerns Arising from GAO report</a:t>
            </a:r>
          </a:p>
        </p:txBody>
      </p:sp>
      <p:sp>
        <p:nvSpPr>
          <p:cNvPr id="3" name="Content Placeholder 2">
            <a:extLst>
              <a:ext uri="{FF2B5EF4-FFF2-40B4-BE49-F238E27FC236}">
                <a16:creationId xmlns:a16="http://schemas.microsoft.com/office/drawing/2014/main" id="{BDFA2530-CF66-C44B-879C-8D7CE78EFE91}"/>
              </a:ext>
            </a:extLst>
          </p:cNvPr>
          <p:cNvSpPr>
            <a:spLocks noGrp="1"/>
          </p:cNvSpPr>
          <p:nvPr>
            <p:ph idx="1"/>
          </p:nvPr>
        </p:nvSpPr>
        <p:spPr/>
        <p:txBody>
          <a:bodyPr/>
          <a:lstStyle/>
          <a:p>
            <a:r>
              <a:rPr lang="en-US" dirty="0"/>
              <a:t>Licensed sales approved by Department of Commerce have skyrocketed since March 2020</a:t>
            </a:r>
          </a:p>
          <a:p>
            <a:endParaRPr lang="en-US" dirty="0"/>
          </a:p>
          <a:p>
            <a:r>
              <a:rPr lang="en-US" dirty="0"/>
              <a:t>Severe decline in end-use checks since Covid-19</a:t>
            </a:r>
          </a:p>
          <a:p>
            <a:endParaRPr lang="en-US" dirty="0"/>
          </a:p>
          <a:p>
            <a:r>
              <a:rPr lang="en-US" dirty="0"/>
              <a:t>“Disrupting firearms trafficking is not an explicit US objective in Central America”  (GAO, January 2022)</a:t>
            </a:r>
          </a:p>
          <a:p>
            <a:endParaRPr lang="en-US" dirty="0"/>
          </a:p>
        </p:txBody>
      </p:sp>
    </p:spTree>
    <p:extLst>
      <p:ext uri="{BB962C8B-B14F-4D97-AF65-F5344CB8AC3E}">
        <p14:creationId xmlns:p14="http://schemas.microsoft.com/office/powerpoint/2010/main" val="161352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EDBF-9F23-5C4D-A710-F9AAD98BE5A0}"/>
              </a:ext>
            </a:extLst>
          </p:cNvPr>
          <p:cNvSpPr>
            <a:spLocks noGrp="1"/>
          </p:cNvSpPr>
          <p:nvPr>
            <p:ph type="title"/>
          </p:nvPr>
        </p:nvSpPr>
        <p:spPr/>
        <p:txBody>
          <a:bodyPr/>
          <a:lstStyle/>
          <a:p>
            <a:pPr algn="ctr"/>
            <a:r>
              <a:rPr lang="en-US" dirty="0"/>
              <a:t>US Firearms Licensed for Export, 2020-2021</a:t>
            </a:r>
            <a:br>
              <a:rPr lang="en-US" dirty="0"/>
            </a:br>
            <a:r>
              <a:rPr lang="en-US" sz="2000" dirty="0"/>
              <a:t>(GAO, Firearms Trafficking, 2022, p. 30)</a:t>
            </a:r>
          </a:p>
        </p:txBody>
      </p:sp>
      <p:pic>
        <p:nvPicPr>
          <p:cNvPr id="9" name="Content Placeholder 8">
            <a:extLst>
              <a:ext uri="{FF2B5EF4-FFF2-40B4-BE49-F238E27FC236}">
                <a16:creationId xmlns:a16="http://schemas.microsoft.com/office/drawing/2014/main" id="{BA942DEE-3175-FC43-9737-91EFA4FE8698}"/>
              </a:ext>
            </a:extLst>
          </p:cNvPr>
          <p:cNvPicPr>
            <a:picLocks noGrp="1" noChangeAspect="1"/>
          </p:cNvPicPr>
          <p:nvPr>
            <p:ph idx="1"/>
          </p:nvPr>
        </p:nvPicPr>
        <p:blipFill>
          <a:blip r:embed="rId2"/>
          <a:stretch>
            <a:fillRect/>
          </a:stretch>
        </p:blipFill>
        <p:spPr>
          <a:xfrm>
            <a:off x="758190" y="2051825"/>
            <a:ext cx="10515600" cy="3010830"/>
          </a:xfrm>
        </p:spPr>
      </p:pic>
      <p:sp>
        <p:nvSpPr>
          <p:cNvPr id="10" name="TextBox 9">
            <a:extLst>
              <a:ext uri="{FF2B5EF4-FFF2-40B4-BE49-F238E27FC236}">
                <a16:creationId xmlns:a16="http://schemas.microsoft.com/office/drawing/2014/main" id="{CFEB4B3C-2E96-914D-AABE-D60349FDF8E5}"/>
              </a:ext>
            </a:extLst>
          </p:cNvPr>
          <p:cNvSpPr txBox="1"/>
          <p:nvPr/>
        </p:nvSpPr>
        <p:spPr>
          <a:xfrm>
            <a:off x="4170556" y="5430644"/>
            <a:ext cx="6896760" cy="923330"/>
          </a:xfrm>
          <a:prstGeom prst="rect">
            <a:avLst/>
          </a:prstGeom>
          <a:noFill/>
        </p:spPr>
        <p:txBody>
          <a:bodyPr wrap="none" rtlCol="0">
            <a:spAutoFit/>
          </a:bodyPr>
          <a:lstStyle/>
          <a:p>
            <a:r>
              <a:rPr lang="en-US" dirty="0">
                <a:solidFill>
                  <a:srgbClr val="FFD802"/>
                </a:solidFill>
              </a:rPr>
              <a:t>From 2010-2019, US exports of  semi-automatic pistols to Guatemala</a:t>
            </a:r>
          </a:p>
          <a:p>
            <a:r>
              <a:rPr lang="en-US" dirty="0">
                <a:solidFill>
                  <a:srgbClr val="FFD802"/>
                </a:solidFill>
              </a:rPr>
              <a:t>averaged 3790 annually.   </a:t>
            </a:r>
          </a:p>
          <a:p>
            <a:r>
              <a:rPr lang="en-US" dirty="0">
                <a:solidFill>
                  <a:srgbClr val="FFD802"/>
                </a:solidFill>
              </a:rPr>
              <a:t> In 2021, 10,706 such handguns were ultimately exported to Guatemala.</a:t>
            </a:r>
          </a:p>
        </p:txBody>
      </p:sp>
    </p:spTree>
    <p:extLst>
      <p:ext uri="{BB962C8B-B14F-4D97-AF65-F5344CB8AC3E}">
        <p14:creationId xmlns:p14="http://schemas.microsoft.com/office/powerpoint/2010/main" val="31892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AE269-6C09-2A46-AB51-650A8ABD3B0F}"/>
              </a:ext>
            </a:extLst>
          </p:cNvPr>
          <p:cNvSpPr>
            <a:spLocks noGrp="1"/>
          </p:cNvSpPr>
          <p:nvPr>
            <p:ph type="title"/>
          </p:nvPr>
        </p:nvSpPr>
        <p:spPr>
          <a:xfrm>
            <a:off x="838200" y="-59989"/>
            <a:ext cx="10515600" cy="1513004"/>
          </a:xfrm>
        </p:spPr>
        <p:txBody>
          <a:bodyPr/>
          <a:lstStyle/>
          <a:p>
            <a:r>
              <a:rPr lang="en-US" dirty="0"/>
              <a:t>            Whither Blue Lantern?</a:t>
            </a:r>
          </a:p>
        </p:txBody>
      </p:sp>
      <p:pic>
        <p:nvPicPr>
          <p:cNvPr id="6" name="Content Placeholder 5">
            <a:extLst>
              <a:ext uri="{FF2B5EF4-FFF2-40B4-BE49-F238E27FC236}">
                <a16:creationId xmlns:a16="http://schemas.microsoft.com/office/drawing/2014/main" id="{46800B8A-7872-DB46-BAF9-D6DF77E57A39}"/>
              </a:ext>
            </a:extLst>
          </p:cNvPr>
          <p:cNvPicPr>
            <a:picLocks noGrp="1" noChangeAspect="1"/>
          </p:cNvPicPr>
          <p:nvPr>
            <p:ph idx="1"/>
          </p:nvPr>
        </p:nvPicPr>
        <p:blipFill>
          <a:blip r:embed="rId2"/>
          <a:stretch>
            <a:fillRect/>
          </a:stretch>
        </p:blipFill>
        <p:spPr>
          <a:xfrm>
            <a:off x="1097577" y="187678"/>
            <a:ext cx="1045340" cy="1503010"/>
          </a:xfrm>
        </p:spPr>
      </p:pic>
      <p:pic>
        <p:nvPicPr>
          <p:cNvPr id="12" name="Picture 11">
            <a:extLst>
              <a:ext uri="{FF2B5EF4-FFF2-40B4-BE49-F238E27FC236}">
                <a16:creationId xmlns:a16="http://schemas.microsoft.com/office/drawing/2014/main" id="{279E9235-5413-0F43-8F0E-7C587D7BEC12}"/>
              </a:ext>
            </a:extLst>
          </p:cNvPr>
          <p:cNvPicPr>
            <a:picLocks noChangeAspect="1"/>
          </p:cNvPicPr>
          <p:nvPr/>
        </p:nvPicPr>
        <p:blipFill>
          <a:blip r:embed="rId3"/>
          <a:stretch>
            <a:fillRect/>
          </a:stretch>
        </p:blipFill>
        <p:spPr>
          <a:xfrm>
            <a:off x="175191" y="2271184"/>
            <a:ext cx="5500085" cy="3292345"/>
          </a:xfrm>
          <a:prstGeom prst="rect">
            <a:avLst/>
          </a:prstGeom>
        </p:spPr>
      </p:pic>
      <p:pic>
        <p:nvPicPr>
          <p:cNvPr id="13" name="Picture 12">
            <a:extLst>
              <a:ext uri="{FF2B5EF4-FFF2-40B4-BE49-F238E27FC236}">
                <a16:creationId xmlns:a16="http://schemas.microsoft.com/office/drawing/2014/main" id="{F364E449-3750-C744-91C5-D1FD4BD00563}"/>
              </a:ext>
            </a:extLst>
          </p:cNvPr>
          <p:cNvPicPr>
            <a:picLocks noChangeAspect="1"/>
          </p:cNvPicPr>
          <p:nvPr/>
        </p:nvPicPr>
        <p:blipFill>
          <a:blip r:embed="rId4"/>
          <a:stretch>
            <a:fillRect/>
          </a:stretch>
        </p:blipFill>
        <p:spPr>
          <a:xfrm>
            <a:off x="5265413" y="4009966"/>
            <a:ext cx="6551495" cy="2482909"/>
          </a:xfrm>
          <a:prstGeom prst="rect">
            <a:avLst/>
          </a:prstGeom>
        </p:spPr>
      </p:pic>
      <p:pic>
        <p:nvPicPr>
          <p:cNvPr id="14" name="Picture 13">
            <a:extLst>
              <a:ext uri="{FF2B5EF4-FFF2-40B4-BE49-F238E27FC236}">
                <a16:creationId xmlns:a16="http://schemas.microsoft.com/office/drawing/2014/main" id="{4502EA39-6150-B740-905C-3489191C53E0}"/>
              </a:ext>
            </a:extLst>
          </p:cNvPr>
          <p:cNvPicPr>
            <a:picLocks noChangeAspect="1"/>
          </p:cNvPicPr>
          <p:nvPr/>
        </p:nvPicPr>
        <p:blipFill>
          <a:blip r:embed="rId5"/>
          <a:stretch>
            <a:fillRect/>
          </a:stretch>
        </p:blipFill>
        <p:spPr>
          <a:xfrm>
            <a:off x="5012266" y="1410505"/>
            <a:ext cx="6804642" cy="1366640"/>
          </a:xfrm>
          <a:prstGeom prst="rect">
            <a:avLst/>
          </a:prstGeom>
        </p:spPr>
      </p:pic>
    </p:spTree>
    <p:extLst>
      <p:ext uri="{BB962C8B-B14F-4D97-AF65-F5344CB8AC3E}">
        <p14:creationId xmlns:p14="http://schemas.microsoft.com/office/powerpoint/2010/main" val="197398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E7FB-FAF8-5747-9D41-B85B0FE4D7D6}"/>
              </a:ext>
            </a:extLst>
          </p:cNvPr>
          <p:cNvSpPr>
            <a:spLocks noGrp="1"/>
          </p:cNvSpPr>
          <p:nvPr>
            <p:ph type="title"/>
          </p:nvPr>
        </p:nvSpPr>
        <p:spPr/>
        <p:txBody>
          <a:bodyPr/>
          <a:lstStyle/>
          <a:p>
            <a:r>
              <a:rPr lang="en-US" dirty="0">
                <a:solidFill>
                  <a:srgbClr val="FFD802"/>
                </a:solidFill>
              </a:rPr>
              <a:t>“Disrupting firearms trafficking is not an explicit US objective in Central America”</a:t>
            </a:r>
          </a:p>
        </p:txBody>
      </p:sp>
      <p:sp>
        <p:nvSpPr>
          <p:cNvPr id="6" name="Text Placeholder 5">
            <a:extLst>
              <a:ext uri="{FF2B5EF4-FFF2-40B4-BE49-F238E27FC236}">
                <a16:creationId xmlns:a16="http://schemas.microsoft.com/office/drawing/2014/main" id="{4A00B619-2396-CD4B-AAE1-5CDD1F75CABB}"/>
              </a:ext>
            </a:extLst>
          </p:cNvPr>
          <p:cNvSpPr>
            <a:spLocks noGrp="1"/>
          </p:cNvSpPr>
          <p:nvPr>
            <p:ph type="body" idx="1"/>
          </p:nvPr>
        </p:nvSpPr>
        <p:spPr>
          <a:xfrm>
            <a:off x="541868" y="2065866"/>
            <a:ext cx="5455708" cy="722489"/>
          </a:xfrm>
        </p:spPr>
        <p:txBody>
          <a:bodyPr>
            <a:normAutofit/>
          </a:bodyPr>
          <a:lstStyle/>
          <a:p>
            <a:r>
              <a:rPr lang="en-US" sz="2000" dirty="0"/>
              <a:t>US Strategy for Engagement in Central America</a:t>
            </a:r>
          </a:p>
        </p:txBody>
      </p:sp>
      <p:pic>
        <p:nvPicPr>
          <p:cNvPr id="11" name="Content Placeholder 10">
            <a:extLst>
              <a:ext uri="{FF2B5EF4-FFF2-40B4-BE49-F238E27FC236}">
                <a16:creationId xmlns:a16="http://schemas.microsoft.com/office/drawing/2014/main" id="{4AC8836E-FB6A-5F48-AF7D-98F455A26E0C}"/>
              </a:ext>
            </a:extLst>
          </p:cNvPr>
          <p:cNvPicPr>
            <a:picLocks noGrp="1" noChangeAspect="1"/>
          </p:cNvPicPr>
          <p:nvPr>
            <p:ph sz="half" idx="2"/>
          </p:nvPr>
        </p:nvPicPr>
        <p:blipFill>
          <a:blip r:embed="rId2"/>
          <a:stretch>
            <a:fillRect/>
          </a:stretch>
        </p:blipFill>
        <p:spPr>
          <a:xfrm>
            <a:off x="839788" y="2985525"/>
            <a:ext cx="4736923" cy="3204138"/>
          </a:xfrm>
        </p:spPr>
      </p:pic>
      <p:pic>
        <p:nvPicPr>
          <p:cNvPr id="13" name="Content Placeholder 12">
            <a:extLst>
              <a:ext uri="{FF2B5EF4-FFF2-40B4-BE49-F238E27FC236}">
                <a16:creationId xmlns:a16="http://schemas.microsoft.com/office/drawing/2014/main" id="{F02E504A-BF3D-CF4A-9E0C-B972C95E1CEC}"/>
              </a:ext>
            </a:extLst>
          </p:cNvPr>
          <p:cNvPicPr>
            <a:picLocks noGrp="1" noChangeAspect="1"/>
          </p:cNvPicPr>
          <p:nvPr>
            <p:ph sz="quarter" idx="4"/>
          </p:nvPr>
        </p:nvPicPr>
        <p:blipFill>
          <a:blip r:embed="rId3"/>
          <a:stretch>
            <a:fillRect/>
          </a:stretch>
        </p:blipFill>
        <p:spPr>
          <a:xfrm>
            <a:off x="6488288" y="4053728"/>
            <a:ext cx="5183188" cy="2439147"/>
          </a:xfrm>
        </p:spPr>
      </p:pic>
      <p:pic>
        <p:nvPicPr>
          <p:cNvPr id="15" name="Picture 14">
            <a:extLst>
              <a:ext uri="{FF2B5EF4-FFF2-40B4-BE49-F238E27FC236}">
                <a16:creationId xmlns:a16="http://schemas.microsoft.com/office/drawing/2014/main" id="{7E5C54FB-F86C-F748-AC3C-ACD2B24A35CF}"/>
              </a:ext>
            </a:extLst>
          </p:cNvPr>
          <p:cNvPicPr>
            <a:picLocks noChangeAspect="1"/>
          </p:cNvPicPr>
          <p:nvPr/>
        </p:nvPicPr>
        <p:blipFill>
          <a:blip r:embed="rId4"/>
          <a:stretch>
            <a:fillRect/>
          </a:stretch>
        </p:blipFill>
        <p:spPr>
          <a:xfrm>
            <a:off x="6488288" y="1924050"/>
            <a:ext cx="5183188" cy="2015772"/>
          </a:xfrm>
          <a:prstGeom prst="rect">
            <a:avLst/>
          </a:prstGeom>
        </p:spPr>
      </p:pic>
    </p:spTree>
    <p:extLst>
      <p:ext uri="{BB962C8B-B14F-4D97-AF65-F5344CB8AC3E}">
        <p14:creationId xmlns:p14="http://schemas.microsoft.com/office/powerpoint/2010/main" val="3297020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21962</TotalTime>
  <Words>577</Words>
  <Application>Microsoft Macintosh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Firearms Trafficking to Central America</vt:lpstr>
      <vt:lpstr>GUATEMALA:  Guns, Homicides, Human Rights</vt:lpstr>
      <vt:lpstr>PowerPoint Presentation</vt:lpstr>
      <vt:lpstr>PowerPoint Presentation</vt:lpstr>
      <vt:lpstr>Think About It</vt:lpstr>
      <vt:lpstr> Concerns Arising from GAO report</vt:lpstr>
      <vt:lpstr>US Firearms Licensed for Export, 2020-2021 (GAO, Firearms Trafficking, 2022, p. 30)</vt:lpstr>
      <vt:lpstr>            Whither Blue Lantern?</vt:lpstr>
      <vt:lpstr>“Disrupting firearms trafficking is not an explicit US objective in Central America”</vt:lpstr>
      <vt:lpstr>Ameliorative measures?</vt:lpstr>
      <vt:lpstr>PowerPoint Presentation</vt:lpstr>
      <vt:lpstr>Police Cooperate with Gangs – El Salvador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Susan’s slides</dc:title>
  <dc:creator>Waltz, Susan</dc:creator>
  <cp:lastModifiedBy>Waltz, Susan</cp:lastModifiedBy>
  <cp:revision>44</cp:revision>
  <dcterms:created xsi:type="dcterms:W3CDTF">2022-02-21T14:08:51Z</dcterms:created>
  <dcterms:modified xsi:type="dcterms:W3CDTF">2022-03-25T00:01:11Z</dcterms:modified>
</cp:coreProperties>
</file>