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77" r:id="rId3"/>
    <p:sldId id="294" r:id="rId4"/>
    <p:sldId id="295" r:id="rId5"/>
    <p:sldId id="298" r:id="rId6"/>
    <p:sldId id="299" r:id="rId7"/>
    <p:sldId id="301" r:id="rId8"/>
    <p:sldId id="307" r:id="rId9"/>
    <p:sldId id="309" r:id="rId10"/>
    <p:sldId id="308" r:id="rId11"/>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o Weigend" initials="EW" lastIdx="1" clrIdx="0">
    <p:extLst>
      <p:ext uri="{19B8F6BF-5375-455C-9EA6-DF929625EA0E}">
        <p15:presenceInfo xmlns:p15="http://schemas.microsoft.com/office/powerpoint/2012/main" userId="S::eweigend@americanprogress.org::c2c386b1-2b30-4fd4-bd01-ea9547ef05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A9CB0-6C33-4B3C-8BA3-7511062DB4C0}" v="2" dt="2022-03-24T15:06:08.0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8"/>
  </p:normalViewPr>
  <p:slideViewPr>
    <p:cSldViewPr>
      <p:cViewPr varScale="1">
        <p:scale>
          <a:sx n="34" d="100"/>
          <a:sy n="34" d="100"/>
        </p:scale>
        <p:origin x="1068" y="6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genio Weigend" userId="c2c386b1-2b30-4fd4-bd01-ea9547ef0533" providerId="ADAL" clId="{2BAA8581-8C2B-4B60-93BC-6FA721ADF242}"/>
    <pc:docChg chg="custSel addSld delSld modSld sldOrd">
      <pc:chgData name="Eugenio Weigend" userId="c2c386b1-2b30-4fd4-bd01-ea9547ef0533" providerId="ADAL" clId="{2BAA8581-8C2B-4B60-93BC-6FA721ADF242}" dt="2021-03-01T14:06:41.569" v="414"/>
      <pc:docMkLst>
        <pc:docMk/>
      </pc:docMkLst>
      <pc:sldChg chg="modSp mod">
        <pc:chgData name="Eugenio Weigend" userId="c2c386b1-2b30-4fd4-bd01-ea9547ef0533" providerId="ADAL" clId="{2BAA8581-8C2B-4B60-93BC-6FA721ADF242}" dt="2021-03-01T14:01:10.624" v="121" actId="20577"/>
        <pc:sldMkLst>
          <pc:docMk/>
          <pc:sldMk cId="825265917" sldId="299"/>
        </pc:sldMkLst>
        <pc:spChg chg="mod">
          <ac:chgData name="Eugenio Weigend" userId="c2c386b1-2b30-4fd4-bd01-ea9547ef0533" providerId="ADAL" clId="{2BAA8581-8C2B-4B60-93BC-6FA721ADF242}" dt="2021-03-01T14:01:10.624" v="121" actId="20577"/>
          <ac:spMkLst>
            <pc:docMk/>
            <pc:sldMk cId="825265917" sldId="299"/>
            <ac:spMk id="2" creationId="{97A3D0CF-A2F3-4A72-B782-8CA5B6B5D602}"/>
          </ac:spMkLst>
        </pc:spChg>
      </pc:sldChg>
      <pc:sldChg chg="del">
        <pc:chgData name="Eugenio Weigend" userId="c2c386b1-2b30-4fd4-bd01-ea9547ef0533" providerId="ADAL" clId="{2BAA8581-8C2B-4B60-93BC-6FA721ADF242}" dt="2021-03-01T14:04:32.235" v="363" actId="2696"/>
        <pc:sldMkLst>
          <pc:docMk/>
          <pc:sldMk cId="1707209325" sldId="302"/>
        </pc:sldMkLst>
      </pc:sldChg>
      <pc:sldChg chg="del">
        <pc:chgData name="Eugenio Weigend" userId="c2c386b1-2b30-4fd4-bd01-ea9547ef0533" providerId="ADAL" clId="{2BAA8581-8C2B-4B60-93BC-6FA721ADF242}" dt="2021-03-01T14:04:32.235" v="363" actId="2696"/>
        <pc:sldMkLst>
          <pc:docMk/>
          <pc:sldMk cId="2834345991" sldId="303"/>
        </pc:sldMkLst>
      </pc:sldChg>
      <pc:sldChg chg="ord">
        <pc:chgData name="Eugenio Weigend" userId="c2c386b1-2b30-4fd4-bd01-ea9547ef0533" providerId="ADAL" clId="{2BAA8581-8C2B-4B60-93BC-6FA721ADF242}" dt="2021-03-01T14:06:41.569" v="414"/>
        <pc:sldMkLst>
          <pc:docMk/>
          <pc:sldMk cId="3256138666" sldId="304"/>
        </pc:sldMkLst>
      </pc:sldChg>
      <pc:sldChg chg="del">
        <pc:chgData name="Eugenio Weigend" userId="c2c386b1-2b30-4fd4-bd01-ea9547ef0533" providerId="ADAL" clId="{2BAA8581-8C2B-4B60-93BC-6FA721ADF242}" dt="2021-03-01T14:02:28.881" v="123" actId="2696"/>
        <pc:sldMkLst>
          <pc:docMk/>
          <pc:sldMk cId="1779253242" sldId="305"/>
        </pc:sldMkLst>
      </pc:sldChg>
      <pc:sldChg chg="addSp delSp modSp add mod">
        <pc:chgData name="Eugenio Weigend" userId="c2c386b1-2b30-4fd4-bd01-ea9547ef0533" providerId="ADAL" clId="{2BAA8581-8C2B-4B60-93BC-6FA721ADF242}" dt="2021-03-01T14:06:36.442" v="412" actId="478"/>
        <pc:sldMkLst>
          <pc:docMk/>
          <pc:sldMk cId="2312915134" sldId="307"/>
        </pc:sldMkLst>
        <pc:spChg chg="add del mod">
          <ac:chgData name="Eugenio Weigend" userId="c2c386b1-2b30-4fd4-bd01-ea9547ef0533" providerId="ADAL" clId="{2BAA8581-8C2B-4B60-93BC-6FA721ADF242}" dt="2021-03-01T14:06:36.442" v="412" actId="478"/>
          <ac:spMkLst>
            <pc:docMk/>
            <pc:sldMk cId="2312915134" sldId="307"/>
            <ac:spMk id="4" creationId="{C15B3D2A-1942-4FB5-824B-D24F4D88D6E0}"/>
          </ac:spMkLst>
        </pc:spChg>
        <pc:spChg chg="mod">
          <ac:chgData name="Eugenio Weigend" userId="c2c386b1-2b30-4fd4-bd01-ea9547ef0533" providerId="ADAL" clId="{2BAA8581-8C2B-4B60-93BC-6FA721ADF242}" dt="2021-03-01T14:05:44.800" v="409" actId="20577"/>
          <ac:spMkLst>
            <pc:docMk/>
            <pc:sldMk cId="2312915134" sldId="307"/>
            <ac:spMk id="7" creationId="{7F3BAC2F-AF00-4D16-9E96-6BE5DEC46C4C}"/>
          </ac:spMkLst>
        </pc:spChg>
        <pc:spChg chg="del">
          <ac:chgData name="Eugenio Weigend" userId="c2c386b1-2b30-4fd4-bd01-ea9547ef0533" providerId="ADAL" clId="{2BAA8581-8C2B-4B60-93BC-6FA721ADF242}" dt="2021-03-01T14:02:34.385" v="124" actId="478"/>
          <ac:spMkLst>
            <pc:docMk/>
            <pc:sldMk cId="2312915134" sldId="307"/>
            <ac:spMk id="9" creationId="{074C7BF5-B872-4F95-8C38-56416E9C5ACC}"/>
          </ac:spMkLst>
        </pc:spChg>
      </pc:sldChg>
    </pc:docChg>
  </pc:docChgLst>
  <pc:docChgLst>
    <pc:chgData name="Eugenio Weigend" userId="c2c386b1-2b30-4fd4-bd01-ea9547ef0533" providerId="ADAL" clId="{583A9CB0-6C33-4B3C-8BA3-7511062DB4C0}"/>
    <pc:docChg chg="custSel addSld delSld modSld sldOrd">
      <pc:chgData name="Eugenio Weigend" userId="c2c386b1-2b30-4fd4-bd01-ea9547ef0533" providerId="ADAL" clId="{583A9CB0-6C33-4B3C-8BA3-7511062DB4C0}" dt="2022-03-25T12:25:30.681" v="743" actId="790"/>
      <pc:docMkLst>
        <pc:docMk/>
      </pc:docMkLst>
      <pc:sldChg chg="ord">
        <pc:chgData name="Eugenio Weigend" userId="c2c386b1-2b30-4fd4-bd01-ea9547ef0533" providerId="ADAL" clId="{583A9CB0-6C33-4B3C-8BA3-7511062DB4C0}" dt="2022-03-21T16:39:41.689" v="71"/>
        <pc:sldMkLst>
          <pc:docMk/>
          <pc:sldMk cId="1330629247" sldId="277"/>
        </pc:sldMkLst>
      </pc:sldChg>
      <pc:sldChg chg="modSp mod">
        <pc:chgData name="Eugenio Weigend" userId="c2c386b1-2b30-4fd4-bd01-ea9547ef0533" providerId="ADAL" clId="{583A9CB0-6C33-4B3C-8BA3-7511062DB4C0}" dt="2022-03-21T16:42:36.380" v="74" actId="1076"/>
        <pc:sldMkLst>
          <pc:docMk/>
          <pc:sldMk cId="414309962" sldId="294"/>
        </pc:sldMkLst>
        <pc:picChg chg="mod">
          <ac:chgData name="Eugenio Weigend" userId="c2c386b1-2b30-4fd4-bd01-ea9547ef0533" providerId="ADAL" clId="{583A9CB0-6C33-4B3C-8BA3-7511062DB4C0}" dt="2022-03-21T16:42:36.380" v="74" actId="1076"/>
          <ac:picMkLst>
            <pc:docMk/>
            <pc:sldMk cId="414309962" sldId="294"/>
            <ac:picMk id="4" creationId="{039FAF48-CBC0-4D63-AC18-1172960BE56E}"/>
          </ac:picMkLst>
        </pc:picChg>
      </pc:sldChg>
      <pc:sldChg chg="modNotesTx">
        <pc:chgData name="Eugenio Weigend" userId="c2c386b1-2b30-4fd4-bd01-ea9547ef0533" providerId="ADAL" clId="{583A9CB0-6C33-4B3C-8BA3-7511062DB4C0}" dt="2022-03-21T16:45:50.090" v="172" actId="20577"/>
        <pc:sldMkLst>
          <pc:docMk/>
          <pc:sldMk cId="3727727971" sldId="295"/>
        </pc:sldMkLst>
      </pc:sldChg>
      <pc:sldChg chg="del delCm">
        <pc:chgData name="Eugenio Weigend" userId="c2c386b1-2b30-4fd4-bd01-ea9547ef0533" providerId="ADAL" clId="{583A9CB0-6C33-4B3C-8BA3-7511062DB4C0}" dt="2022-03-24T15:05:31.648" v="424" actId="2696"/>
        <pc:sldMkLst>
          <pc:docMk/>
          <pc:sldMk cId="951620507" sldId="297"/>
        </pc:sldMkLst>
      </pc:sldChg>
      <pc:sldChg chg="modSp mod">
        <pc:chgData name="Eugenio Weigend" userId="c2c386b1-2b30-4fd4-bd01-ea9547ef0533" providerId="ADAL" clId="{583A9CB0-6C33-4B3C-8BA3-7511062DB4C0}" dt="2022-03-21T14:03:43.764" v="61" actId="33524"/>
        <pc:sldMkLst>
          <pc:docMk/>
          <pc:sldMk cId="842737352" sldId="301"/>
        </pc:sldMkLst>
        <pc:spChg chg="mod">
          <ac:chgData name="Eugenio Weigend" userId="c2c386b1-2b30-4fd4-bd01-ea9547ef0533" providerId="ADAL" clId="{583A9CB0-6C33-4B3C-8BA3-7511062DB4C0}" dt="2022-03-21T14:03:43.764" v="61" actId="33524"/>
          <ac:spMkLst>
            <pc:docMk/>
            <pc:sldMk cId="842737352" sldId="301"/>
            <ac:spMk id="2" creationId="{97A3D0CF-A2F3-4A72-B782-8CA5B6B5D602}"/>
          </ac:spMkLst>
        </pc:spChg>
      </pc:sldChg>
      <pc:sldChg chg="del">
        <pc:chgData name="Eugenio Weigend" userId="c2c386b1-2b30-4fd4-bd01-ea9547ef0533" providerId="ADAL" clId="{583A9CB0-6C33-4B3C-8BA3-7511062DB4C0}" dt="2022-03-21T16:43:32.249" v="75" actId="2696"/>
        <pc:sldMkLst>
          <pc:docMk/>
          <pc:sldMk cId="3256138666" sldId="304"/>
        </pc:sldMkLst>
      </pc:sldChg>
      <pc:sldChg chg="modSp mod">
        <pc:chgData name="Eugenio Weigend" userId="c2c386b1-2b30-4fd4-bd01-ea9547ef0533" providerId="ADAL" clId="{583A9CB0-6C33-4B3C-8BA3-7511062DB4C0}" dt="2022-03-25T12:25:01.263" v="742" actId="313"/>
        <pc:sldMkLst>
          <pc:docMk/>
          <pc:sldMk cId="2312915134" sldId="307"/>
        </pc:sldMkLst>
        <pc:spChg chg="mod">
          <ac:chgData name="Eugenio Weigend" userId="c2c386b1-2b30-4fd4-bd01-ea9547ef0533" providerId="ADAL" clId="{583A9CB0-6C33-4B3C-8BA3-7511062DB4C0}" dt="2022-03-25T12:25:01.263" v="742" actId="313"/>
          <ac:spMkLst>
            <pc:docMk/>
            <pc:sldMk cId="2312915134" sldId="307"/>
            <ac:spMk id="7" creationId="{7F3BAC2F-AF00-4D16-9E96-6BE5DEC46C4C}"/>
          </ac:spMkLst>
        </pc:spChg>
      </pc:sldChg>
      <pc:sldChg chg="addSp modSp add mod">
        <pc:chgData name="Eugenio Weigend" userId="c2c386b1-2b30-4fd4-bd01-ea9547ef0533" providerId="ADAL" clId="{583A9CB0-6C33-4B3C-8BA3-7511062DB4C0}" dt="2022-03-25T12:25:30.681" v="743" actId="790"/>
        <pc:sldMkLst>
          <pc:docMk/>
          <pc:sldMk cId="823535970" sldId="308"/>
        </pc:sldMkLst>
        <pc:spChg chg="mod">
          <ac:chgData name="Eugenio Weigend" userId="c2c386b1-2b30-4fd4-bd01-ea9547ef0533" providerId="ADAL" clId="{583A9CB0-6C33-4B3C-8BA3-7511062DB4C0}" dt="2022-03-25T12:25:30.681" v="743" actId="790"/>
          <ac:spMkLst>
            <pc:docMk/>
            <pc:sldMk cId="823535970" sldId="308"/>
            <ac:spMk id="7" creationId="{7F3BAC2F-AF00-4D16-9E96-6BE5DEC46C4C}"/>
          </ac:spMkLst>
        </pc:spChg>
        <pc:picChg chg="add mod modCrop">
          <ac:chgData name="Eugenio Weigend" userId="c2c386b1-2b30-4fd4-bd01-ea9547ef0533" providerId="ADAL" clId="{583A9CB0-6C33-4B3C-8BA3-7511062DB4C0}" dt="2022-03-21T16:52:50.855" v="422" actId="1076"/>
          <ac:picMkLst>
            <pc:docMk/>
            <pc:sldMk cId="823535970" sldId="308"/>
            <ac:picMk id="3" creationId="{B1AAA677-4053-4FE2-8F1E-79A6AB8B6DEC}"/>
          </ac:picMkLst>
        </pc:picChg>
        <pc:picChg chg="add mod modCrop">
          <ac:chgData name="Eugenio Weigend" userId="c2c386b1-2b30-4fd4-bd01-ea9547ef0533" providerId="ADAL" clId="{583A9CB0-6C33-4B3C-8BA3-7511062DB4C0}" dt="2022-03-21T16:52:59.529" v="423" actId="732"/>
          <ac:picMkLst>
            <pc:docMk/>
            <pc:sldMk cId="823535970" sldId="308"/>
            <ac:picMk id="5" creationId="{EF900EE9-B83F-46B7-8669-1BDE821B60F6}"/>
          </ac:picMkLst>
        </pc:picChg>
      </pc:sldChg>
      <pc:sldChg chg="delSp modSp add mod">
        <pc:chgData name="Eugenio Weigend" userId="c2c386b1-2b30-4fd4-bd01-ea9547ef0533" providerId="ADAL" clId="{583A9CB0-6C33-4B3C-8BA3-7511062DB4C0}" dt="2022-03-24T15:10:07.840" v="739" actId="790"/>
        <pc:sldMkLst>
          <pc:docMk/>
          <pc:sldMk cId="3353845540" sldId="309"/>
        </pc:sldMkLst>
        <pc:spChg chg="mod">
          <ac:chgData name="Eugenio Weigend" userId="c2c386b1-2b30-4fd4-bd01-ea9547ef0533" providerId="ADAL" clId="{583A9CB0-6C33-4B3C-8BA3-7511062DB4C0}" dt="2022-03-24T15:10:07.840" v="739" actId="790"/>
          <ac:spMkLst>
            <pc:docMk/>
            <pc:sldMk cId="3353845540" sldId="309"/>
            <ac:spMk id="7" creationId="{7F3BAC2F-AF00-4D16-9E96-6BE5DEC46C4C}"/>
          </ac:spMkLst>
        </pc:spChg>
        <pc:picChg chg="del">
          <ac:chgData name="Eugenio Weigend" userId="c2c386b1-2b30-4fd4-bd01-ea9547ef0533" providerId="ADAL" clId="{583A9CB0-6C33-4B3C-8BA3-7511062DB4C0}" dt="2022-03-24T15:08:20.880" v="589" actId="478"/>
          <ac:picMkLst>
            <pc:docMk/>
            <pc:sldMk cId="3353845540" sldId="309"/>
            <ac:picMk id="3" creationId="{B1AAA677-4053-4FE2-8F1E-79A6AB8B6DEC}"/>
          </ac:picMkLst>
        </pc:picChg>
        <pc:picChg chg="del">
          <ac:chgData name="Eugenio Weigend" userId="c2c386b1-2b30-4fd4-bd01-ea9547ef0533" providerId="ADAL" clId="{583A9CB0-6C33-4B3C-8BA3-7511062DB4C0}" dt="2022-03-24T15:08:18.911" v="588" actId="478"/>
          <ac:picMkLst>
            <pc:docMk/>
            <pc:sldMk cId="3353845540" sldId="309"/>
            <ac:picMk id="5" creationId="{EF900EE9-B83F-46B7-8669-1BDE821B60F6}"/>
          </ac:picMkLst>
        </pc:picChg>
      </pc:sldChg>
    </pc:docChg>
  </pc:docChgLst>
  <pc:docChgLst>
    <pc:chgData name="Eugenio Weigend" userId="c2c386b1-2b30-4fd4-bd01-ea9547ef0533" providerId="ADAL" clId="{FE156496-B7EB-4948-916E-7342AB64842D}"/>
    <pc:docChg chg="custSel delSld modSld">
      <pc:chgData name="Eugenio Weigend" userId="c2c386b1-2b30-4fd4-bd01-ea9547ef0533" providerId="ADAL" clId="{FE156496-B7EB-4948-916E-7342AB64842D}" dt="2021-06-01T19:19:31.279" v="81" actId="1589"/>
      <pc:docMkLst>
        <pc:docMk/>
      </pc:docMkLst>
      <pc:sldChg chg="modSp mod">
        <pc:chgData name="Eugenio Weigend" userId="c2c386b1-2b30-4fd4-bd01-ea9547ef0533" providerId="ADAL" clId="{FE156496-B7EB-4948-916E-7342AB64842D}" dt="2021-06-01T19:18:58.524" v="80" actId="1076"/>
        <pc:sldMkLst>
          <pc:docMk/>
          <pc:sldMk cId="414309962" sldId="294"/>
        </pc:sldMkLst>
        <pc:picChg chg="mod">
          <ac:chgData name="Eugenio Weigend" userId="c2c386b1-2b30-4fd4-bd01-ea9547ef0533" providerId="ADAL" clId="{FE156496-B7EB-4948-916E-7342AB64842D}" dt="2021-06-01T19:18:58.524" v="80" actId="1076"/>
          <ac:picMkLst>
            <pc:docMk/>
            <pc:sldMk cId="414309962" sldId="294"/>
            <ac:picMk id="4" creationId="{039FAF48-CBC0-4D63-AC18-1172960BE56E}"/>
          </ac:picMkLst>
        </pc:picChg>
      </pc:sldChg>
      <pc:sldChg chg="addCm">
        <pc:chgData name="Eugenio Weigend" userId="c2c386b1-2b30-4fd4-bd01-ea9547ef0533" providerId="ADAL" clId="{FE156496-B7EB-4948-916E-7342AB64842D}" dt="2021-06-01T19:19:31.279" v="81" actId="1589"/>
        <pc:sldMkLst>
          <pc:docMk/>
          <pc:sldMk cId="951620507" sldId="297"/>
        </pc:sldMkLst>
      </pc:sldChg>
      <pc:sldChg chg="modSp">
        <pc:chgData name="Eugenio Weigend" userId="c2c386b1-2b30-4fd4-bd01-ea9547ef0533" providerId="ADAL" clId="{FE156496-B7EB-4948-916E-7342AB64842D}" dt="2021-06-01T19:18:23.805" v="77" actId="20577"/>
        <pc:sldMkLst>
          <pc:docMk/>
          <pc:sldMk cId="966171184" sldId="298"/>
        </pc:sldMkLst>
        <pc:graphicFrameChg chg="mod">
          <ac:chgData name="Eugenio Weigend" userId="c2c386b1-2b30-4fd4-bd01-ea9547ef0533" providerId="ADAL" clId="{FE156496-B7EB-4948-916E-7342AB64842D}" dt="2021-06-01T19:18:23.805" v="77" actId="20577"/>
          <ac:graphicFrameMkLst>
            <pc:docMk/>
            <pc:sldMk cId="966171184" sldId="298"/>
            <ac:graphicFrameMk id="4" creationId="{3190F7E3-9F8B-4E73-9871-CFDB99239CD7}"/>
          </ac:graphicFrameMkLst>
        </pc:graphicFrameChg>
      </pc:sldChg>
      <pc:sldChg chg="del">
        <pc:chgData name="Eugenio Weigend" userId="c2c386b1-2b30-4fd4-bd01-ea9547ef0533" providerId="ADAL" clId="{FE156496-B7EB-4948-916E-7342AB64842D}" dt="2021-06-01T19:18:46.161" v="78" actId="2696"/>
        <pc:sldMkLst>
          <pc:docMk/>
          <pc:sldMk cId="3538149655" sldId="300"/>
        </pc:sldMkLst>
      </pc:sldChg>
      <pc:sldChg chg="del">
        <pc:chgData name="Eugenio Weigend" userId="c2c386b1-2b30-4fd4-bd01-ea9547ef0533" providerId="ADAL" clId="{FE156496-B7EB-4948-916E-7342AB64842D}" dt="2021-06-01T19:18:46.161" v="78" actId="2696"/>
        <pc:sldMkLst>
          <pc:docMk/>
          <pc:sldMk cId="2200979255" sldId="30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eweigend\Desktop\CAP%20Firearms%20Data\Reports\Gun%20industry\Final%20draft\Copy%20of%20ParsonsGunIndustryReportFigs--CLEAN%20E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weigend\Desktop\PP\Assault%20weapons\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'Figure 2'!$D$8</c:f>
              <c:strCache>
                <c:ptCount val="1"/>
                <c:pt idx="0">
                  <c:v>Pistols</c:v>
                </c:pt>
              </c:strCache>
            </c:strRef>
          </c:tx>
          <c:spPr>
            <a:ln w="28575" cap="rnd">
              <a:solidFill>
                <a:srgbClr val="C00000"/>
              </a:solidFill>
              <a:round/>
            </a:ln>
            <a:effectLst/>
          </c:spPr>
          <c:marker>
            <c:symbol val="none"/>
          </c:marker>
          <c:cat>
            <c:numRef>
              <c:f>'Figure 2'!$C$9:$C$41</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cat>
          <c:val>
            <c:numRef>
              <c:f>'Figure 2'!$D$9:$D$41</c:f>
              <c:numCache>
                <c:formatCode>#,##0</c:formatCode>
                <c:ptCount val="33"/>
                <c:pt idx="0">
                  <c:v>662973</c:v>
                </c:pt>
                <c:pt idx="1">
                  <c:v>964561</c:v>
                </c:pt>
                <c:pt idx="2">
                  <c:v>1101011</c:v>
                </c:pt>
                <c:pt idx="3">
                  <c:v>1404753</c:v>
                </c:pt>
                <c:pt idx="4">
                  <c:v>1371427</c:v>
                </c:pt>
                <c:pt idx="5">
                  <c:v>1378252</c:v>
                </c:pt>
                <c:pt idx="6">
                  <c:v>1669537</c:v>
                </c:pt>
                <c:pt idx="7">
                  <c:v>2093362</c:v>
                </c:pt>
                <c:pt idx="8">
                  <c:v>2004298</c:v>
                </c:pt>
                <c:pt idx="9">
                  <c:v>1195284</c:v>
                </c:pt>
                <c:pt idx="10">
                  <c:v>987528</c:v>
                </c:pt>
                <c:pt idx="11">
                  <c:v>1036077</c:v>
                </c:pt>
                <c:pt idx="12">
                  <c:v>960365</c:v>
                </c:pt>
                <c:pt idx="13">
                  <c:v>995446</c:v>
                </c:pt>
                <c:pt idx="14">
                  <c:v>962901</c:v>
                </c:pt>
                <c:pt idx="15">
                  <c:v>626836</c:v>
                </c:pt>
                <c:pt idx="16">
                  <c:v>741514</c:v>
                </c:pt>
                <c:pt idx="17">
                  <c:v>811660</c:v>
                </c:pt>
                <c:pt idx="18">
                  <c:v>728511</c:v>
                </c:pt>
                <c:pt idx="19">
                  <c:v>803425</c:v>
                </c:pt>
                <c:pt idx="20">
                  <c:v>1021260</c:v>
                </c:pt>
                <c:pt idx="21">
                  <c:v>1219664</c:v>
                </c:pt>
                <c:pt idx="22">
                  <c:v>1609381</c:v>
                </c:pt>
                <c:pt idx="23">
                  <c:v>1868258</c:v>
                </c:pt>
                <c:pt idx="24">
                  <c:v>2258450</c:v>
                </c:pt>
                <c:pt idx="25">
                  <c:v>2598133</c:v>
                </c:pt>
                <c:pt idx="26">
                  <c:v>3487883</c:v>
                </c:pt>
                <c:pt idx="27">
                  <c:v>4441726</c:v>
                </c:pt>
                <c:pt idx="28">
                  <c:v>3633454</c:v>
                </c:pt>
                <c:pt idx="29">
                  <c:v>3557199</c:v>
                </c:pt>
                <c:pt idx="30">
                  <c:v>4720075</c:v>
                </c:pt>
                <c:pt idx="31">
                  <c:v>3691010</c:v>
                </c:pt>
                <c:pt idx="32">
                  <c:v>3679268</c:v>
                </c:pt>
              </c:numCache>
            </c:numRef>
          </c:val>
          <c:smooth val="0"/>
          <c:extLst>
            <c:ext xmlns:c16="http://schemas.microsoft.com/office/drawing/2014/chart" uri="{C3380CC4-5D6E-409C-BE32-E72D297353CC}">
              <c16:uniqueId val="{00000000-4B03-4DFB-874B-E20CA0E7C747}"/>
            </c:ext>
          </c:extLst>
        </c:ser>
        <c:ser>
          <c:idx val="1"/>
          <c:order val="1"/>
          <c:tx>
            <c:strRef>
              <c:f>'Figure 2'!$E$8</c:f>
              <c:strCache>
                <c:ptCount val="1"/>
                <c:pt idx="0">
                  <c:v>Revolvers</c:v>
                </c:pt>
              </c:strCache>
            </c:strRef>
          </c:tx>
          <c:spPr>
            <a:ln w="28575" cap="rnd">
              <a:solidFill>
                <a:schemeClr val="bg1">
                  <a:lumMod val="65000"/>
                </a:schemeClr>
              </a:solidFill>
              <a:round/>
            </a:ln>
            <a:effectLst/>
          </c:spPr>
          <c:marker>
            <c:symbol val="none"/>
          </c:marker>
          <c:cat>
            <c:numRef>
              <c:f>'Figure 2'!$C$9:$C$41</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cat>
          <c:val>
            <c:numRef>
              <c:f>'Figure 2'!$E$9:$E$41</c:f>
              <c:numCache>
                <c:formatCode>#,##0</c:formatCode>
                <c:ptCount val="33"/>
                <c:pt idx="0">
                  <c:v>761414</c:v>
                </c:pt>
                <c:pt idx="1">
                  <c:v>722512</c:v>
                </c:pt>
                <c:pt idx="2">
                  <c:v>754744</c:v>
                </c:pt>
                <c:pt idx="3">
                  <c:v>628573</c:v>
                </c:pt>
                <c:pt idx="4">
                  <c:v>470495</c:v>
                </c:pt>
                <c:pt idx="5">
                  <c:v>456966</c:v>
                </c:pt>
                <c:pt idx="6">
                  <c:v>469413</c:v>
                </c:pt>
                <c:pt idx="7">
                  <c:v>562292</c:v>
                </c:pt>
                <c:pt idx="8">
                  <c:v>586450</c:v>
                </c:pt>
                <c:pt idx="9">
                  <c:v>527664</c:v>
                </c:pt>
                <c:pt idx="10">
                  <c:v>498944</c:v>
                </c:pt>
                <c:pt idx="11">
                  <c:v>370428</c:v>
                </c:pt>
                <c:pt idx="12">
                  <c:v>324390</c:v>
                </c:pt>
                <c:pt idx="13">
                  <c:v>335784</c:v>
                </c:pt>
                <c:pt idx="14">
                  <c:v>318960</c:v>
                </c:pt>
                <c:pt idx="15">
                  <c:v>320143</c:v>
                </c:pt>
                <c:pt idx="16">
                  <c:v>347070</c:v>
                </c:pt>
                <c:pt idx="17">
                  <c:v>309364</c:v>
                </c:pt>
                <c:pt idx="18">
                  <c:v>294099</c:v>
                </c:pt>
                <c:pt idx="19">
                  <c:v>274205</c:v>
                </c:pt>
                <c:pt idx="20">
                  <c:v>385069</c:v>
                </c:pt>
                <c:pt idx="21">
                  <c:v>391334</c:v>
                </c:pt>
                <c:pt idx="22">
                  <c:v>431753</c:v>
                </c:pt>
                <c:pt idx="23">
                  <c:v>547195</c:v>
                </c:pt>
                <c:pt idx="24">
                  <c:v>558927</c:v>
                </c:pt>
                <c:pt idx="25">
                  <c:v>572857</c:v>
                </c:pt>
                <c:pt idx="26">
                  <c:v>667357</c:v>
                </c:pt>
                <c:pt idx="27">
                  <c:v>725282</c:v>
                </c:pt>
                <c:pt idx="28">
                  <c:v>744047</c:v>
                </c:pt>
                <c:pt idx="29">
                  <c:v>885259</c:v>
                </c:pt>
                <c:pt idx="30">
                  <c:v>856291</c:v>
                </c:pt>
                <c:pt idx="31">
                  <c:v>720917</c:v>
                </c:pt>
                <c:pt idx="32">
                  <c:v>598703</c:v>
                </c:pt>
              </c:numCache>
            </c:numRef>
          </c:val>
          <c:smooth val="0"/>
          <c:extLst>
            <c:ext xmlns:c16="http://schemas.microsoft.com/office/drawing/2014/chart" uri="{C3380CC4-5D6E-409C-BE32-E72D297353CC}">
              <c16:uniqueId val="{00000001-4B03-4DFB-874B-E20CA0E7C747}"/>
            </c:ext>
          </c:extLst>
        </c:ser>
        <c:ser>
          <c:idx val="2"/>
          <c:order val="2"/>
          <c:tx>
            <c:strRef>
              <c:f>'Figure 2'!$F$8</c:f>
              <c:strCache>
                <c:ptCount val="1"/>
                <c:pt idx="0">
                  <c:v>Rifles</c:v>
                </c:pt>
              </c:strCache>
            </c:strRef>
          </c:tx>
          <c:spPr>
            <a:ln w="28575" cap="rnd">
              <a:solidFill>
                <a:sysClr val="windowText" lastClr="000000"/>
              </a:solidFill>
              <a:round/>
            </a:ln>
            <a:effectLst/>
          </c:spPr>
          <c:marker>
            <c:symbol val="none"/>
          </c:marker>
          <c:cat>
            <c:numRef>
              <c:f>'Figure 2'!$C$9:$C$41</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cat>
          <c:val>
            <c:numRef>
              <c:f>'Figure 2'!$F$9:$F$41</c:f>
              <c:numCache>
                <c:formatCode>#,##0</c:formatCode>
                <c:ptCount val="33"/>
                <c:pt idx="0">
                  <c:v>970507</c:v>
                </c:pt>
                <c:pt idx="1">
                  <c:v>1007661</c:v>
                </c:pt>
                <c:pt idx="2">
                  <c:v>1144707</c:v>
                </c:pt>
                <c:pt idx="3">
                  <c:v>1407400</c:v>
                </c:pt>
                <c:pt idx="4">
                  <c:v>1211664</c:v>
                </c:pt>
                <c:pt idx="5">
                  <c:v>883482</c:v>
                </c:pt>
                <c:pt idx="6">
                  <c:v>1001833</c:v>
                </c:pt>
                <c:pt idx="7">
                  <c:v>1173694</c:v>
                </c:pt>
                <c:pt idx="8">
                  <c:v>1316607</c:v>
                </c:pt>
                <c:pt idx="9">
                  <c:v>1411120</c:v>
                </c:pt>
                <c:pt idx="10">
                  <c:v>1424315</c:v>
                </c:pt>
                <c:pt idx="11">
                  <c:v>1251341</c:v>
                </c:pt>
                <c:pt idx="12">
                  <c:v>1535690</c:v>
                </c:pt>
                <c:pt idx="13">
                  <c:v>1569685</c:v>
                </c:pt>
                <c:pt idx="14">
                  <c:v>1583042</c:v>
                </c:pt>
                <c:pt idx="15">
                  <c:v>1284554</c:v>
                </c:pt>
                <c:pt idx="16">
                  <c:v>1515286</c:v>
                </c:pt>
                <c:pt idx="17">
                  <c:v>1430324</c:v>
                </c:pt>
                <c:pt idx="18">
                  <c:v>1325138</c:v>
                </c:pt>
                <c:pt idx="19">
                  <c:v>1431372</c:v>
                </c:pt>
                <c:pt idx="20">
                  <c:v>1496505</c:v>
                </c:pt>
                <c:pt idx="21">
                  <c:v>1610923</c:v>
                </c:pt>
                <c:pt idx="22">
                  <c:v>1734536</c:v>
                </c:pt>
                <c:pt idx="23">
                  <c:v>2248851</c:v>
                </c:pt>
                <c:pt idx="24">
                  <c:v>1830556</c:v>
                </c:pt>
                <c:pt idx="25">
                  <c:v>2318088</c:v>
                </c:pt>
                <c:pt idx="26">
                  <c:v>3168206</c:v>
                </c:pt>
                <c:pt idx="27">
                  <c:v>3979570</c:v>
                </c:pt>
                <c:pt idx="28">
                  <c:v>3379549</c:v>
                </c:pt>
                <c:pt idx="29">
                  <c:v>3691799</c:v>
                </c:pt>
                <c:pt idx="30">
                  <c:v>4239335</c:v>
                </c:pt>
                <c:pt idx="31">
                  <c:v>2504092</c:v>
                </c:pt>
                <c:pt idx="32">
                  <c:v>2846757</c:v>
                </c:pt>
              </c:numCache>
            </c:numRef>
          </c:val>
          <c:smooth val="0"/>
          <c:extLst>
            <c:ext xmlns:c16="http://schemas.microsoft.com/office/drawing/2014/chart" uri="{C3380CC4-5D6E-409C-BE32-E72D297353CC}">
              <c16:uniqueId val="{00000002-4B03-4DFB-874B-E20CA0E7C747}"/>
            </c:ext>
          </c:extLst>
        </c:ser>
        <c:ser>
          <c:idx val="3"/>
          <c:order val="3"/>
          <c:tx>
            <c:strRef>
              <c:f>'Figure 2'!$G$8</c:f>
              <c:strCache>
                <c:ptCount val="1"/>
                <c:pt idx="0">
                  <c:v>Shotguns</c:v>
                </c:pt>
              </c:strCache>
            </c:strRef>
          </c:tx>
          <c:spPr>
            <a:ln w="28575" cap="rnd">
              <a:solidFill>
                <a:schemeClr val="bg1">
                  <a:lumMod val="50000"/>
                </a:schemeClr>
              </a:solidFill>
              <a:round/>
            </a:ln>
            <a:effectLst/>
          </c:spPr>
          <c:marker>
            <c:symbol val="none"/>
          </c:marker>
          <c:cat>
            <c:numRef>
              <c:f>'Figure 2'!$C$9:$C$41</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cat>
          <c:val>
            <c:numRef>
              <c:f>'Figure 2'!$G$9:$G$41</c:f>
              <c:numCache>
                <c:formatCode>#,##0</c:formatCode>
                <c:ptCount val="33"/>
                <c:pt idx="0">
                  <c:v>641482</c:v>
                </c:pt>
                <c:pt idx="1">
                  <c:v>857949</c:v>
                </c:pt>
                <c:pt idx="2">
                  <c:v>928070</c:v>
                </c:pt>
                <c:pt idx="3">
                  <c:v>935541</c:v>
                </c:pt>
                <c:pt idx="4">
                  <c:v>848948</c:v>
                </c:pt>
                <c:pt idx="5">
                  <c:v>828426</c:v>
                </c:pt>
                <c:pt idx="6">
                  <c:v>1018204</c:v>
                </c:pt>
                <c:pt idx="7">
                  <c:v>1144940</c:v>
                </c:pt>
                <c:pt idx="8">
                  <c:v>1254926</c:v>
                </c:pt>
                <c:pt idx="9">
                  <c:v>1173645</c:v>
                </c:pt>
                <c:pt idx="10">
                  <c:v>925732</c:v>
                </c:pt>
                <c:pt idx="11">
                  <c:v>915978</c:v>
                </c:pt>
                <c:pt idx="12">
                  <c:v>868639</c:v>
                </c:pt>
                <c:pt idx="13">
                  <c:v>1106995</c:v>
                </c:pt>
                <c:pt idx="14">
                  <c:v>898442</c:v>
                </c:pt>
                <c:pt idx="15">
                  <c:v>679813</c:v>
                </c:pt>
                <c:pt idx="16">
                  <c:v>741325</c:v>
                </c:pt>
                <c:pt idx="17">
                  <c:v>726078</c:v>
                </c:pt>
                <c:pt idx="18">
                  <c:v>731769</c:v>
                </c:pt>
                <c:pt idx="19">
                  <c:v>709313</c:v>
                </c:pt>
                <c:pt idx="20">
                  <c:v>714618</c:v>
                </c:pt>
                <c:pt idx="21">
                  <c:v>645231</c:v>
                </c:pt>
                <c:pt idx="22">
                  <c:v>630710</c:v>
                </c:pt>
                <c:pt idx="23">
                  <c:v>752699</c:v>
                </c:pt>
                <c:pt idx="24">
                  <c:v>743378</c:v>
                </c:pt>
                <c:pt idx="25">
                  <c:v>862401</c:v>
                </c:pt>
                <c:pt idx="26">
                  <c:v>949010</c:v>
                </c:pt>
                <c:pt idx="27">
                  <c:v>1203072</c:v>
                </c:pt>
                <c:pt idx="28">
                  <c:v>935411</c:v>
                </c:pt>
                <c:pt idx="29">
                  <c:v>777273</c:v>
                </c:pt>
                <c:pt idx="30">
                  <c:v>848617</c:v>
                </c:pt>
                <c:pt idx="31">
                  <c:v>653139</c:v>
                </c:pt>
                <c:pt idx="32">
                  <c:v>535994</c:v>
                </c:pt>
              </c:numCache>
            </c:numRef>
          </c:val>
          <c:smooth val="0"/>
          <c:extLst>
            <c:ext xmlns:c16="http://schemas.microsoft.com/office/drawing/2014/chart" uri="{C3380CC4-5D6E-409C-BE32-E72D297353CC}">
              <c16:uniqueId val="{00000003-4B03-4DFB-874B-E20CA0E7C747}"/>
            </c:ext>
          </c:extLst>
        </c:ser>
        <c:ser>
          <c:idx val="4"/>
          <c:order val="4"/>
          <c:tx>
            <c:strRef>
              <c:f>'Figure 2'!$H$8</c:f>
              <c:strCache>
                <c:ptCount val="1"/>
                <c:pt idx="0">
                  <c:v>Miscellaneous firearms</c:v>
                </c:pt>
              </c:strCache>
            </c:strRef>
          </c:tx>
          <c:spPr>
            <a:ln w="28575" cap="rnd">
              <a:solidFill>
                <a:schemeClr val="bg1">
                  <a:lumMod val="75000"/>
                </a:schemeClr>
              </a:solidFill>
              <a:round/>
            </a:ln>
            <a:effectLst/>
          </c:spPr>
          <c:marker>
            <c:symbol val="none"/>
          </c:marker>
          <c:cat>
            <c:numRef>
              <c:f>'Figure 2'!$C$9:$C$41</c:f>
              <c:numCache>
                <c:formatCode>General</c:formatCode>
                <c:ptCount val="33"/>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numCache>
            </c:numRef>
          </c:cat>
          <c:val>
            <c:numRef>
              <c:f>'Figure 2'!$H$9:$H$41</c:f>
              <c:numCache>
                <c:formatCode>#,##0</c:formatCode>
                <c:ptCount val="33"/>
                <c:pt idx="0">
                  <c:v>4558</c:v>
                </c:pt>
                <c:pt idx="1">
                  <c:v>6980</c:v>
                </c:pt>
                <c:pt idx="2">
                  <c:v>35345</c:v>
                </c:pt>
                <c:pt idx="3">
                  <c:v>42126</c:v>
                </c:pt>
                <c:pt idx="4">
                  <c:v>57434</c:v>
                </c:pt>
                <c:pt idx="5">
                  <c:v>15980</c:v>
                </c:pt>
                <c:pt idx="6">
                  <c:v>16849</c:v>
                </c:pt>
                <c:pt idx="7">
                  <c:v>81349</c:v>
                </c:pt>
                <c:pt idx="8">
                  <c:v>10936</c:v>
                </c:pt>
                <c:pt idx="9">
                  <c:v>8629</c:v>
                </c:pt>
                <c:pt idx="10">
                  <c:v>17920</c:v>
                </c:pt>
                <c:pt idx="11">
                  <c:v>19680</c:v>
                </c:pt>
                <c:pt idx="12">
                  <c:v>24506</c:v>
                </c:pt>
                <c:pt idx="13">
                  <c:v>39837</c:v>
                </c:pt>
                <c:pt idx="14">
                  <c:v>30196</c:v>
                </c:pt>
                <c:pt idx="15">
                  <c:v>21309</c:v>
                </c:pt>
                <c:pt idx="16">
                  <c:v>21700</c:v>
                </c:pt>
                <c:pt idx="17">
                  <c:v>30978</c:v>
                </c:pt>
                <c:pt idx="18">
                  <c:v>19508</c:v>
                </c:pt>
                <c:pt idx="19">
                  <c:v>23179</c:v>
                </c:pt>
                <c:pt idx="20">
                  <c:v>35872</c:v>
                </c:pt>
                <c:pt idx="21">
                  <c:v>55461</c:v>
                </c:pt>
                <c:pt idx="22">
                  <c:v>92564</c:v>
                </c:pt>
                <c:pt idx="23">
                  <c:v>138815</c:v>
                </c:pt>
                <c:pt idx="24">
                  <c:v>67929</c:v>
                </c:pt>
                <c:pt idx="25">
                  <c:v>190407</c:v>
                </c:pt>
                <c:pt idx="26">
                  <c:v>306154</c:v>
                </c:pt>
                <c:pt idx="27">
                  <c:v>495142</c:v>
                </c:pt>
                <c:pt idx="28">
                  <c:v>358165</c:v>
                </c:pt>
                <c:pt idx="29">
                  <c:v>447131</c:v>
                </c:pt>
                <c:pt idx="30">
                  <c:v>833123</c:v>
                </c:pt>
                <c:pt idx="31">
                  <c:v>758634</c:v>
                </c:pt>
                <c:pt idx="32">
                  <c:v>1008537</c:v>
                </c:pt>
              </c:numCache>
            </c:numRef>
          </c:val>
          <c:smooth val="0"/>
          <c:extLst>
            <c:ext xmlns:c16="http://schemas.microsoft.com/office/drawing/2014/chart" uri="{C3380CC4-5D6E-409C-BE32-E72D297353CC}">
              <c16:uniqueId val="{00000004-4B03-4DFB-874B-E20CA0E7C747}"/>
            </c:ext>
          </c:extLst>
        </c:ser>
        <c:dLbls>
          <c:showLegendKey val="0"/>
          <c:showVal val="0"/>
          <c:showCatName val="0"/>
          <c:showSerName val="0"/>
          <c:showPercent val="0"/>
          <c:showBubbleSize val="0"/>
        </c:dLbls>
        <c:smooth val="0"/>
        <c:axId val="271173352"/>
        <c:axId val="271175320"/>
      </c:lineChart>
      <c:catAx>
        <c:axId val="27117335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71175320"/>
        <c:crosses val="autoZero"/>
        <c:auto val="1"/>
        <c:lblAlgn val="ctr"/>
        <c:lblOffset val="100"/>
        <c:noMultiLvlLbl val="0"/>
      </c:catAx>
      <c:valAx>
        <c:axId val="271175320"/>
        <c:scaling>
          <c:orientation val="minMax"/>
        </c:scaling>
        <c:delete val="0"/>
        <c:axPos val="l"/>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71173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3200" b="1" i="0" u="none" strike="noStrike" kern="1200" spc="0" baseline="0" noProof="0">
                <a:solidFill>
                  <a:schemeClr val="tx1">
                    <a:lumMod val="65000"/>
                    <a:lumOff val="35000"/>
                  </a:schemeClr>
                </a:solidFill>
                <a:latin typeface="+mn-lt"/>
                <a:ea typeface="+mn-ea"/>
                <a:cs typeface="+mn-cs"/>
              </a:defRPr>
            </a:pPr>
            <a:r>
              <a:rPr lang="en-US" sz="3200" noProof="0" dirty="0">
                <a:effectLst/>
              </a:rPr>
              <a:t>Percentage of firearms recovered in Mexico and traced</a:t>
            </a:r>
            <a:r>
              <a:rPr lang="en-US" sz="3200" baseline="0" noProof="0" dirty="0">
                <a:effectLst/>
              </a:rPr>
              <a:t> to the United States</a:t>
            </a:r>
            <a:endParaRPr lang="en-US" sz="3200" noProof="0" dirty="0">
              <a:effectLst/>
            </a:endParaRPr>
          </a:p>
        </c:rich>
      </c:tx>
      <c:layout>
        <c:manualLayout>
          <c:xMode val="edge"/>
          <c:yMode val="edge"/>
          <c:x val="0.11831627296587925"/>
          <c:y val="4.1322314049586778E-2"/>
        </c:manualLayout>
      </c:layout>
      <c:overlay val="0"/>
      <c:spPr>
        <a:noFill/>
        <a:ln>
          <a:noFill/>
        </a:ln>
        <a:effectLst/>
      </c:spPr>
      <c:txPr>
        <a:bodyPr rot="0" spcFirstLastPara="1" vertOverflow="ellipsis" vert="horz" wrap="square" anchor="ctr" anchorCtr="1"/>
        <a:lstStyle/>
        <a:p>
          <a:pPr>
            <a:defRPr lang="en-US" sz="3200" b="1" i="0" u="none" strike="noStrike" kern="1200" spc="0" baseline="0" noProof="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Sheet2!$B$5</c:f>
              <c:strCache>
                <c:ptCount val="1"/>
                <c:pt idx="0">
                  <c:v>Percentage U.S. source Firearms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Sheet2!$C$3:$L$4</c:f>
              <c:strCache>
                <c:ptCount val="10"/>
                <c:pt idx="0">
                  <c:v>2009</c:v>
                </c:pt>
                <c:pt idx="1">
                  <c:v>2010</c:v>
                </c:pt>
                <c:pt idx="2">
                  <c:v>2011</c:v>
                </c:pt>
                <c:pt idx="3">
                  <c:v>2012</c:v>
                </c:pt>
                <c:pt idx="4">
                  <c:v>2013</c:v>
                </c:pt>
                <c:pt idx="5">
                  <c:v>2014</c:v>
                </c:pt>
                <c:pt idx="6">
                  <c:v>2015</c:v>
                </c:pt>
                <c:pt idx="7">
                  <c:v>2016</c:v>
                </c:pt>
                <c:pt idx="8">
                  <c:v>2017</c:v>
                </c:pt>
                <c:pt idx="9">
                  <c:v>2018</c:v>
                </c:pt>
              </c:strCache>
            </c:strRef>
          </c:cat>
          <c:val>
            <c:numRef>
              <c:f>Sheet2!$C$5:$L$5</c:f>
              <c:numCache>
                <c:formatCode>General</c:formatCode>
                <c:ptCount val="10"/>
                <c:pt idx="0">
                  <c:v>67</c:v>
                </c:pt>
                <c:pt idx="1">
                  <c:v>75.900000000000006</c:v>
                </c:pt>
                <c:pt idx="2">
                  <c:v>70.900000000000006</c:v>
                </c:pt>
                <c:pt idx="3">
                  <c:v>69.7</c:v>
                </c:pt>
                <c:pt idx="4">
                  <c:v>69.3</c:v>
                </c:pt>
                <c:pt idx="5">
                  <c:v>71.599999999999994</c:v>
                </c:pt>
                <c:pt idx="6">
                  <c:v>70.8</c:v>
                </c:pt>
                <c:pt idx="7">
                  <c:v>68.7</c:v>
                </c:pt>
                <c:pt idx="8">
                  <c:v>69.3</c:v>
                </c:pt>
                <c:pt idx="9">
                  <c:v>70.400000000000006</c:v>
                </c:pt>
              </c:numCache>
            </c:numRef>
          </c:val>
          <c:extLst>
            <c:ext xmlns:c16="http://schemas.microsoft.com/office/drawing/2014/chart" uri="{C3380CC4-5D6E-409C-BE32-E72D297353CC}">
              <c16:uniqueId val="{00000000-8605-483D-B4FB-F2B469576650}"/>
            </c:ext>
          </c:extLst>
        </c:ser>
        <c:dLbls>
          <c:dLblPos val="outEnd"/>
          <c:showLegendKey val="0"/>
          <c:showVal val="1"/>
          <c:showCatName val="0"/>
          <c:showSerName val="0"/>
          <c:showPercent val="0"/>
          <c:showBubbleSize val="0"/>
        </c:dLbls>
        <c:gapWidth val="219"/>
        <c:overlap val="-27"/>
        <c:axId val="364197680"/>
        <c:axId val="364198664"/>
      </c:barChart>
      <c:catAx>
        <c:axId val="36419768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364198664"/>
        <c:crosses val="autoZero"/>
        <c:auto val="1"/>
        <c:lblAlgn val="ctr"/>
        <c:lblOffset val="100"/>
        <c:noMultiLvlLbl val="0"/>
      </c:catAx>
      <c:valAx>
        <c:axId val="364198664"/>
        <c:scaling>
          <c:orientation val="minMax"/>
          <c:max val="100"/>
          <c:min val="0"/>
        </c:scaling>
        <c:delete val="1"/>
        <c:axPos val="l"/>
        <c:numFmt formatCode="General" sourceLinked="1"/>
        <c:majorTickMark val="none"/>
        <c:minorTickMark val="none"/>
        <c:tickLblPos val="nextTo"/>
        <c:crossAx val="36419768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95C0A33-CCC3-6A4F-B19A-31F922CACCE2}" type="datetimeFigureOut">
              <a:rPr lang="en-US" smtClean="0"/>
              <a:t>3/24/2022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0DF4B051-C7C9-E247-B730-13667E8CF52D}" type="slidenum">
              <a:rPr lang="en-US" smtClean="0"/>
              <a:t>‹#›</a:t>
            </a:fld>
            <a:endParaRPr lang="en-US"/>
          </a:p>
        </p:txBody>
      </p:sp>
    </p:spTree>
    <p:extLst>
      <p:ext uri="{BB962C8B-B14F-4D97-AF65-F5344CB8AC3E}">
        <p14:creationId xmlns:p14="http://schemas.microsoft.com/office/powerpoint/2010/main" val="207044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these guns have stayed in the United States?</a:t>
            </a:r>
          </a:p>
        </p:txBody>
      </p:sp>
      <p:sp>
        <p:nvSpPr>
          <p:cNvPr id="4" name="Slide Number Placeholder 3"/>
          <p:cNvSpPr>
            <a:spLocks noGrp="1"/>
          </p:cNvSpPr>
          <p:nvPr>
            <p:ph type="sldNum" sz="quarter" idx="10"/>
          </p:nvPr>
        </p:nvSpPr>
        <p:spPr/>
        <p:txBody>
          <a:bodyPr/>
          <a:lstStyle/>
          <a:p>
            <a:fld id="{0DF4B051-C7C9-E247-B730-13667E8CF52D}" type="slidenum">
              <a:rPr lang="en-US" smtClean="0"/>
              <a:t>2</a:t>
            </a:fld>
            <a:endParaRPr lang="en-US"/>
          </a:p>
        </p:txBody>
      </p:sp>
    </p:spTree>
    <p:extLst>
      <p:ext uri="{BB962C8B-B14F-4D97-AF65-F5344CB8AC3E}">
        <p14:creationId xmlns:p14="http://schemas.microsoft.com/office/powerpoint/2010/main" val="121236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4B051-C7C9-E247-B730-13667E8CF52D}" type="slidenum">
              <a:rPr lang="en-US" smtClean="0"/>
              <a:t>3</a:t>
            </a:fld>
            <a:endParaRPr lang="en-US"/>
          </a:p>
        </p:txBody>
      </p:sp>
    </p:spTree>
    <p:extLst>
      <p:ext uri="{BB962C8B-B14F-4D97-AF65-F5344CB8AC3E}">
        <p14:creationId xmlns:p14="http://schemas.microsoft.com/office/powerpoint/2010/main" val="378359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every 10 people killed, another 15 are non-fatally injured</a:t>
            </a:r>
          </a:p>
        </p:txBody>
      </p:sp>
      <p:sp>
        <p:nvSpPr>
          <p:cNvPr id="4" name="Slide Number Placeholder 3"/>
          <p:cNvSpPr>
            <a:spLocks noGrp="1"/>
          </p:cNvSpPr>
          <p:nvPr>
            <p:ph type="sldNum" sz="quarter" idx="5"/>
          </p:nvPr>
        </p:nvSpPr>
        <p:spPr/>
        <p:txBody>
          <a:bodyPr/>
          <a:lstStyle/>
          <a:p>
            <a:fld id="{0DF4B051-C7C9-E247-B730-13667E8CF52D}" type="slidenum">
              <a:rPr lang="en-US" smtClean="0"/>
              <a:t>4</a:t>
            </a:fld>
            <a:endParaRPr lang="en-US"/>
          </a:p>
        </p:txBody>
      </p:sp>
    </p:spTree>
    <p:extLst>
      <p:ext uri="{BB962C8B-B14F-4D97-AF65-F5344CB8AC3E}">
        <p14:creationId xmlns:p14="http://schemas.microsoft.com/office/powerpoint/2010/main" val="113000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4B051-C7C9-E247-B730-13667E8CF52D}" type="slidenum">
              <a:rPr lang="en-US" smtClean="0"/>
              <a:t>8</a:t>
            </a:fld>
            <a:endParaRPr lang="en-US"/>
          </a:p>
        </p:txBody>
      </p:sp>
    </p:spTree>
    <p:extLst>
      <p:ext uri="{BB962C8B-B14F-4D97-AF65-F5344CB8AC3E}">
        <p14:creationId xmlns:p14="http://schemas.microsoft.com/office/powerpoint/2010/main" val="136244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4B051-C7C9-E247-B730-13667E8CF52D}" type="slidenum">
              <a:rPr lang="en-US" smtClean="0"/>
              <a:t>9</a:t>
            </a:fld>
            <a:endParaRPr lang="en-US"/>
          </a:p>
        </p:txBody>
      </p:sp>
    </p:spTree>
    <p:extLst>
      <p:ext uri="{BB962C8B-B14F-4D97-AF65-F5344CB8AC3E}">
        <p14:creationId xmlns:p14="http://schemas.microsoft.com/office/powerpoint/2010/main" val="216546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F4B051-C7C9-E247-B730-13667E8CF52D}" type="slidenum">
              <a:rPr lang="en-US" smtClean="0"/>
              <a:t>10</a:t>
            </a:fld>
            <a:endParaRPr lang="en-US"/>
          </a:p>
        </p:txBody>
      </p:sp>
    </p:spTree>
    <p:extLst>
      <p:ext uri="{BB962C8B-B14F-4D97-AF65-F5344CB8AC3E}">
        <p14:creationId xmlns:p14="http://schemas.microsoft.com/office/powerpoint/2010/main" val="308452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250" b="0" i="0">
                <a:solidFill>
                  <a:schemeClr val="bg1"/>
                </a:solidFill>
                <a:latin typeface="MyriadPro-LightSemiCn"/>
                <a:cs typeface="MyriadPro-LightSemiCn"/>
              </a:defRPr>
            </a:lvl1pPr>
          </a:lstStyle>
          <a:p>
            <a:endParaRPr/>
          </a:p>
        </p:txBody>
      </p:sp>
      <p:sp>
        <p:nvSpPr>
          <p:cNvPr id="3" name="Holder 3"/>
          <p:cNvSpPr>
            <a:spLocks noGrp="1"/>
          </p:cNvSpPr>
          <p:nvPr>
            <p:ph type="body" idx="1"/>
          </p:nvPr>
        </p:nvSpPr>
        <p:spPr/>
        <p:txBody>
          <a:bodyPr lIns="0" tIns="0" rIns="0" bIns="0"/>
          <a:lstStyle>
            <a:lvl1pPr>
              <a:defRPr sz="8250" b="0" i="0">
                <a:solidFill>
                  <a:schemeClr val="bg1"/>
                </a:solidFill>
                <a:latin typeface="MyriadPro-LightSemiCn"/>
                <a:cs typeface="MyriadPro-LightSemiC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250" b="0" i="0">
                <a:solidFill>
                  <a:schemeClr val="bg1"/>
                </a:solidFill>
                <a:latin typeface="MyriadPro-LightSemiCn"/>
                <a:cs typeface="MyriadPro-LightSemiCn"/>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250" b="0" i="0">
                <a:solidFill>
                  <a:schemeClr val="bg1"/>
                </a:solidFill>
                <a:latin typeface="MyriadPro-LightSemiCn"/>
                <a:cs typeface="MyriadPro-LightSemiC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099" cy="11308556"/>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099" cy="2031351"/>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76952" y="10070310"/>
            <a:ext cx="857869" cy="861293"/>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537461" y="3620697"/>
            <a:ext cx="9029176" cy="2433954"/>
          </a:xfrm>
          <a:prstGeom prst="rect">
            <a:avLst/>
          </a:prstGeom>
        </p:spPr>
        <p:txBody>
          <a:bodyPr wrap="square" lIns="0" tIns="0" rIns="0" bIns="0">
            <a:spAutoFit/>
          </a:bodyPr>
          <a:lstStyle>
            <a:lvl1pPr>
              <a:defRPr sz="8250" b="0" i="0">
                <a:solidFill>
                  <a:schemeClr val="bg1"/>
                </a:solidFill>
                <a:latin typeface="MyriadPro-LightSemiCn"/>
                <a:cs typeface="MyriadPro-LightSemiCn"/>
              </a:defRPr>
            </a:lvl1pPr>
          </a:lstStyle>
          <a:p>
            <a:endParaRPr/>
          </a:p>
        </p:txBody>
      </p:sp>
      <p:sp>
        <p:nvSpPr>
          <p:cNvPr id="3" name="Holder 3"/>
          <p:cNvSpPr>
            <a:spLocks noGrp="1"/>
          </p:cNvSpPr>
          <p:nvPr>
            <p:ph type="body" idx="1"/>
          </p:nvPr>
        </p:nvSpPr>
        <p:spPr>
          <a:xfrm>
            <a:off x="5537461" y="3620697"/>
            <a:ext cx="9029176" cy="2433954"/>
          </a:xfrm>
          <a:prstGeom prst="rect">
            <a:avLst/>
          </a:prstGeom>
        </p:spPr>
        <p:txBody>
          <a:bodyPr wrap="square" lIns="0" tIns="0" rIns="0" bIns="0">
            <a:spAutoFit/>
          </a:bodyPr>
          <a:lstStyle>
            <a:lvl1pPr>
              <a:defRPr sz="8250" b="0" i="0">
                <a:solidFill>
                  <a:schemeClr val="bg1"/>
                </a:solidFill>
                <a:latin typeface="MyriadPro-LightSemiCn"/>
                <a:cs typeface="MyriadPro-LightSemiCn"/>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3/24/2022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099" cy="1130855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76952" y="10070310"/>
            <a:ext cx="857869" cy="86129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442752" y="10327231"/>
            <a:ext cx="5561297" cy="400110"/>
          </a:xfrm>
          <a:prstGeom prst="rect">
            <a:avLst/>
          </a:prstGeom>
        </p:spPr>
        <p:txBody>
          <a:bodyPr vert="horz" wrap="square" lIns="0" tIns="15240" rIns="0" bIns="0" rtlCol="0">
            <a:spAutoFit/>
          </a:bodyPr>
          <a:lstStyle/>
          <a:p>
            <a:pPr marL="12700">
              <a:lnSpc>
                <a:spcPts val="3020"/>
              </a:lnSpc>
              <a:tabLst>
                <a:tab pos="3784600" algn="l"/>
                <a:tab pos="3994150" algn="l"/>
              </a:tabLst>
            </a:pPr>
            <a:r>
              <a:rPr lang="en-US" sz="2700" spc="-5" dirty="0">
                <a:solidFill>
                  <a:schemeClr val="bg1"/>
                </a:solidFill>
                <a:latin typeface="Franklin Gothic Book" charset="0"/>
                <a:ea typeface="Franklin Gothic Book" charset="0"/>
                <a:cs typeface="Franklin Gothic Book" charset="0"/>
              </a:rPr>
              <a:t>Center for</a:t>
            </a:r>
            <a:r>
              <a:rPr lang="en-US" sz="2700" spc="35" dirty="0">
                <a:solidFill>
                  <a:schemeClr val="bg1"/>
                </a:solidFill>
                <a:latin typeface="Franklin Gothic Book" charset="0"/>
                <a:ea typeface="Franklin Gothic Book" charset="0"/>
                <a:cs typeface="Franklin Gothic Book" charset="0"/>
              </a:rPr>
              <a:t> </a:t>
            </a:r>
            <a:r>
              <a:rPr lang="en-US" sz="2700" dirty="0">
                <a:solidFill>
                  <a:schemeClr val="bg1"/>
                </a:solidFill>
                <a:latin typeface="Franklin Gothic Book" charset="0"/>
                <a:ea typeface="Franklin Gothic Book" charset="0"/>
                <a:cs typeface="Franklin Gothic Book" charset="0"/>
              </a:rPr>
              <a:t>American</a:t>
            </a:r>
            <a:r>
              <a:rPr lang="en-US" sz="2700" spc="10" dirty="0">
                <a:solidFill>
                  <a:schemeClr val="bg1"/>
                </a:solidFill>
                <a:latin typeface="Franklin Gothic Book" charset="0"/>
                <a:ea typeface="Franklin Gothic Book" charset="0"/>
                <a:cs typeface="Franklin Gothic Book" charset="0"/>
              </a:rPr>
              <a:t> </a:t>
            </a:r>
            <a:r>
              <a:rPr lang="en-US" sz="2700" spc="-15" dirty="0">
                <a:solidFill>
                  <a:schemeClr val="bg1"/>
                </a:solidFill>
                <a:latin typeface="Franklin Gothic Book" charset="0"/>
                <a:ea typeface="Franklin Gothic Book" charset="0"/>
                <a:cs typeface="Franklin Gothic Book" charset="0"/>
              </a:rPr>
              <a:t>Progress</a:t>
            </a:r>
            <a:endParaRPr lang="en-US" sz="2700" dirty="0">
              <a:solidFill>
                <a:schemeClr val="bg1"/>
              </a:solidFill>
              <a:latin typeface="Franklin Gothic Book" charset="0"/>
              <a:ea typeface="Franklin Gothic Book" charset="0"/>
              <a:cs typeface="Franklin Gothic Book" charset="0"/>
            </a:endParaRPr>
          </a:p>
        </p:txBody>
      </p:sp>
      <p:sp>
        <p:nvSpPr>
          <p:cNvPr id="5" name="object 5"/>
          <p:cNvSpPr txBox="1">
            <a:spLocks noGrp="1"/>
          </p:cNvSpPr>
          <p:nvPr>
            <p:ph type="body" idx="1"/>
          </p:nvPr>
        </p:nvSpPr>
        <p:spPr>
          <a:xfrm>
            <a:off x="3498849" y="1513401"/>
            <a:ext cx="13106400" cy="4861203"/>
          </a:xfrm>
          <a:prstGeom prst="rect">
            <a:avLst/>
          </a:prstGeom>
        </p:spPr>
        <p:txBody>
          <a:bodyPr vert="horz" wrap="square" lIns="0" tIns="137795" rIns="0" bIns="0" rtlCol="0">
            <a:spAutoFit/>
          </a:bodyPr>
          <a:lstStyle/>
          <a:p>
            <a:pPr marL="12700" marR="5080" indent="633730" algn="ctr">
              <a:lnSpc>
                <a:spcPts val="9070"/>
              </a:lnSpc>
              <a:spcBef>
                <a:spcPts val="1085"/>
              </a:spcBef>
            </a:pPr>
            <a:r>
              <a:rPr lang="en-US" sz="6000" spc="-20" dirty="0">
                <a:latin typeface="Century Gothic" charset="0"/>
                <a:ea typeface="Century Gothic" charset="0"/>
                <a:cs typeface="Century Gothic" charset="0"/>
              </a:rPr>
              <a:t>Beyond our Borders: </a:t>
            </a:r>
            <a:r>
              <a:rPr lang="en-US" sz="6000" spc="-20" dirty="0">
                <a:latin typeface="Century Gothic" charset="0"/>
              </a:rPr>
              <a:t>U.S. Guns Contribute to Violent Crime Abroad</a:t>
            </a:r>
          </a:p>
          <a:p>
            <a:pPr marL="12700" marR="5080" indent="633730" algn="ctr">
              <a:lnSpc>
                <a:spcPts val="9070"/>
              </a:lnSpc>
              <a:spcBef>
                <a:spcPts val="1085"/>
              </a:spcBef>
            </a:pPr>
            <a:endParaRPr sz="7200" spc="-5" dirty="0">
              <a:latin typeface="Century Gothic" charset="0"/>
              <a:ea typeface="Century Gothic" charset="0"/>
              <a:cs typeface="Century Gothic" charset="0"/>
            </a:endParaRPr>
          </a:p>
        </p:txBody>
      </p:sp>
      <p:sp>
        <p:nvSpPr>
          <p:cNvPr id="6" name="object 6"/>
          <p:cNvSpPr txBox="1"/>
          <p:nvPr/>
        </p:nvSpPr>
        <p:spPr>
          <a:xfrm>
            <a:off x="2889250" y="6781854"/>
            <a:ext cx="14401799" cy="654050"/>
          </a:xfrm>
          <a:prstGeom prst="rect">
            <a:avLst/>
          </a:prstGeom>
        </p:spPr>
        <p:txBody>
          <a:bodyPr vert="horz" wrap="square" lIns="0" tIns="15240" rIns="0" bIns="0" rtlCol="0">
            <a:spAutoFit/>
          </a:bodyPr>
          <a:lstStyle/>
          <a:p>
            <a:pPr marL="12700" algn="ctr">
              <a:lnSpc>
                <a:spcPct val="100000"/>
              </a:lnSpc>
              <a:spcBef>
                <a:spcPts val="120"/>
              </a:spcBef>
            </a:pPr>
            <a:r>
              <a:rPr lang="en-US" sz="4100" spc="-20" dirty="0">
                <a:solidFill>
                  <a:srgbClr val="FFFFFF"/>
                </a:solidFill>
                <a:latin typeface="Times New Roman" charset="0"/>
                <a:ea typeface="Times New Roman" charset="0"/>
                <a:cs typeface="Times New Roman" charset="0"/>
              </a:rPr>
              <a:t>Eugenio Weigend</a:t>
            </a:r>
            <a:endParaRPr sz="41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7645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3BAC2F-AF00-4D16-9E96-6BE5DEC46C4C}"/>
              </a:ext>
            </a:extLst>
          </p:cNvPr>
          <p:cNvSpPr txBox="1"/>
          <p:nvPr/>
        </p:nvSpPr>
        <p:spPr>
          <a:xfrm>
            <a:off x="298450" y="1997075"/>
            <a:ext cx="9144000" cy="8710077"/>
          </a:xfrm>
          <a:prstGeom prst="rect">
            <a:avLst/>
          </a:prstGeom>
          <a:noFill/>
        </p:spPr>
        <p:txBody>
          <a:bodyPr wrap="square" rtlCol="0">
            <a:spAutoFit/>
          </a:bodyPr>
          <a:lstStyle/>
          <a:p>
            <a:r>
              <a:rPr lang="en-US" sz="4000" b="1"/>
              <a:t>Other suggestions</a:t>
            </a:r>
          </a:p>
          <a:p>
            <a:endParaRPr lang="en-US" sz="4000"/>
          </a:p>
          <a:p>
            <a:pPr marL="571500" indent="-571500">
              <a:buFontTx/>
              <a:buChar char="-"/>
            </a:pPr>
            <a:endParaRPr lang="en-US" sz="4000"/>
          </a:p>
          <a:p>
            <a:pPr marL="571500" indent="-571500">
              <a:buFontTx/>
              <a:buChar char="-"/>
            </a:pPr>
            <a:endParaRPr lang="en-US" sz="4000"/>
          </a:p>
          <a:p>
            <a:pPr marL="571500" indent="-571500">
              <a:buFontTx/>
              <a:buChar char="-"/>
            </a:pPr>
            <a:r>
              <a:rPr lang="en-US" sz="4000"/>
              <a:t>Follow up on working groups</a:t>
            </a:r>
          </a:p>
          <a:p>
            <a:pPr marL="571500" indent="-571500">
              <a:buFontTx/>
              <a:buChar char="-"/>
            </a:pPr>
            <a:endParaRPr lang="en-US" sz="4000"/>
          </a:p>
          <a:p>
            <a:pPr marL="571500" indent="-571500">
              <a:buFontTx/>
              <a:buChar char="-"/>
            </a:pPr>
            <a:endParaRPr lang="en-US" sz="4000"/>
          </a:p>
          <a:p>
            <a:pPr marL="571500" indent="-571500">
              <a:buFontTx/>
              <a:buChar char="-"/>
            </a:pPr>
            <a:endParaRPr lang="en-US" sz="4000"/>
          </a:p>
          <a:p>
            <a:pPr marL="571500" indent="-571500">
              <a:buFontTx/>
              <a:buChar char="-"/>
            </a:pPr>
            <a:endParaRPr lang="en-US" sz="4000"/>
          </a:p>
          <a:p>
            <a:pPr marL="571500" indent="-571500">
              <a:buFontTx/>
              <a:buChar char="-"/>
            </a:pPr>
            <a:r>
              <a:rPr lang="en-US" sz="4000"/>
              <a:t>How is the impact of gun trafficking linked to other issues:</a:t>
            </a:r>
          </a:p>
          <a:p>
            <a:pPr marL="1028700" lvl="1" indent="-571500">
              <a:buFontTx/>
              <a:buChar char="-"/>
            </a:pPr>
            <a:r>
              <a:rPr lang="en-US" sz="4000"/>
              <a:t>Migration</a:t>
            </a:r>
          </a:p>
          <a:p>
            <a:endParaRPr lang="en-US" sz="4000"/>
          </a:p>
          <a:p>
            <a:endParaRPr lang="en-US" sz="4000"/>
          </a:p>
        </p:txBody>
      </p:sp>
      <p:pic>
        <p:nvPicPr>
          <p:cNvPr id="3" name="Picture 2">
            <a:extLst>
              <a:ext uri="{FF2B5EF4-FFF2-40B4-BE49-F238E27FC236}">
                <a16:creationId xmlns:a16="http://schemas.microsoft.com/office/drawing/2014/main" id="{B1AAA677-4053-4FE2-8F1E-79A6AB8B6DEC}"/>
              </a:ext>
            </a:extLst>
          </p:cNvPr>
          <p:cNvPicPr>
            <a:picLocks noChangeAspect="1"/>
          </p:cNvPicPr>
          <p:nvPr/>
        </p:nvPicPr>
        <p:blipFill rotWithShape="1">
          <a:blip r:embed="rId3"/>
          <a:srcRect l="17083" t="13138" r="45417" b="47646"/>
          <a:stretch/>
        </p:blipFill>
        <p:spPr>
          <a:xfrm>
            <a:off x="9770253" y="2378075"/>
            <a:ext cx="8139861" cy="4472451"/>
          </a:xfrm>
          <a:prstGeom prst="rect">
            <a:avLst/>
          </a:prstGeom>
        </p:spPr>
      </p:pic>
      <p:pic>
        <p:nvPicPr>
          <p:cNvPr id="5" name="Picture 4">
            <a:extLst>
              <a:ext uri="{FF2B5EF4-FFF2-40B4-BE49-F238E27FC236}">
                <a16:creationId xmlns:a16="http://schemas.microsoft.com/office/drawing/2014/main" id="{EF900EE9-B83F-46B7-8669-1BDE821B60F6}"/>
              </a:ext>
            </a:extLst>
          </p:cNvPr>
          <p:cNvPicPr>
            <a:picLocks noChangeAspect="1"/>
          </p:cNvPicPr>
          <p:nvPr/>
        </p:nvPicPr>
        <p:blipFill rotWithShape="1">
          <a:blip r:embed="rId4"/>
          <a:srcRect l="16820" t="39902" r="32407" b="23666"/>
          <a:stretch/>
        </p:blipFill>
        <p:spPr>
          <a:xfrm>
            <a:off x="9733710" y="7503936"/>
            <a:ext cx="8395539" cy="3200400"/>
          </a:xfrm>
          <a:prstGeom prst="rect">
            <a:avLst/>
          </a:prstGeom>
        </p:spPr>
      </p:pic>
    </p:spTree>
    <p:extLst>
      <p:ext uri="{BB962C8B-B14F-4D97-AF65-F5344CB8AC3E}">
        <p14:creationId xmlns:p14="http://schemas.microsoft.com/office/powerpoint/2010/main" val="82353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38B7C0-E41F-4C96-A3C6-2835FE8AF08A}"/>
              </a:ext>
            </a:extLst>
          </p:cNvPr>
          <p:cNvSpPr>
            <a:spLocks noGrp="1"/>
          </p:cNvSpPr>
          <p:nvPr>
            <p:ph type="title"/>
          </p:nvPr>
        </p:nvSpPr>
        <p:spPr>
          <a:xfrm>
            <a:off x="2432050" y="396875"/>
            <a:ext cx="16687799" cy="1015663"/>
          </a:xfrm>
        </p:spPr>
        <p:txBody>
          <a:bodyPr/>
          <a:lstStyle/>
          <a:p>
            <a:pPr algn="ctr"/>
            <a:r>
              <a:rPr lang="en-US" sz="6600" dirty="0">
                <a:solidFill>
                  <a:schemeClr val="tx1"/>
                </a:solidFill>
              </a:rPr>
              <a:t>Manufactured Firearms, 1986-2018</a:t>
            </a:r>
          </a:p>
        </p:txBody>
      </p:sp>
      <p:graphicFrame>
        <p:nvGraphicFramePr>
          <p:cNvPr id="7" name="Chart 6">
            <a:extLst>
              <a:ext uri="{FF2B5EF4-FFF2-40B4-BE49-F238E27FC236}">
                <a16:creationId xmlns:a16="http://schemas.microsoft.com/office/drawing/2014/main" id="{4843BF2B-6A4E-4E14-A966-F1854853E89A}"/>
              </a:ext>
            </a:extLst>
          </p:cNvPr>
          <p:cNvGraphicFramePr>
            <a:graphicFrameLocks/>
          </p:cNvGraphicFramePr>
          <p:nvPr>
            <p:extLst>
              <p:ext uri="{D42A27DB-BD31-4B8C-83A1-F6EECF244321}">
                <p14:modId xmlns:p14="http://schemas.microsoft.com/office/powerpoint/2010/main" val="3727575421"/>
              </p:ext>
            </p:extLst>
          </p:nvPr>
        </p:nvGraphicFramePr>
        <p:xfrm>
          <a:off x="984250" y="2020887"/>
          <a:ext cx="17678400" cy="7977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0629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9FAF48-CBC0-4D63-AC18-1172960BE56E}"/>
              </a:ext>
            </a:extLst>
          </p:cNvPr>
          <p:cNvPicPr>
            <a:picLocks noChangeAspect="1"/>
          </p:cNvPicPr>
          <p:nvPr/>
        </p:nvPicPr>
        <p:blipFill rotWithShape="1">
          <a:blip r:embed="rId3"/>
          <a:srcRect l="19445" t="11236" r="41111" b="21811"/>
          <a:stretch/>
        </p:blipFill>
        <p:spPr>
          <a:xfrm>
            <a:off x="2393950" y="300929"/>
            <a:ext cx="15316200" cy="10707492"/>
          </a:xfrm>
          <a:prstGeom prst="rect">
            <a:avLst/>
          </a:prstGeom>
        </p:spPr>
      </p:pic>
    </p:spTree>
    <p:extLst>
      <p:ext uri="{BB962C8B-B14F-4D97-AF65-F5344CB8AC3E}">
        <p14:creationId xmlns:p14="http://schemas.microsoft.com/office/powerpoint/2010/main" val="41430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5F398-2248-4DF3-AF24-94CBB4A723E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FE30769-F623-424D-B57F-227B7F88C38E}"/>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1A84A6A6-FB13-41DF-B29B-1FB22EA5F0D0}"/>
              </a:ext>
            </a:extLst>
          </p:cNvPr>
          <p:cNvPicPr>
            <a:picLocks noChangeAspect="1"/>
          </p:cNvPicPr>
          <p:nvPr/>
        </p:nvPicPr>
        <p:blipFill rotWithShape="1">
          <a:blip r:embed="rId3"/>
          <a:srcRect l="18889" t="41110" r="39445" b="18001"/>
          <a:stretch/>
        </p:blipFill>
        <p:spPr>
          <a:xfrm>
            <a:off x="2127250" y="701675"/>
            <a:ext cx="16151087" cy="9906000"/>
          </a:xfrm>
          <a:prstGeom prst="rect">
            <a:avLst/>
          </a:prstGeom>
        </p:spPr>
      </p:pic>
    </p:spTree>
    <p:extLst>
      <p:ext uri="{BB962C8B-B14F-4D97-AF65-F5344CB8AC3E}">
        <p14:creationId xmlns:p14="http://schemas.microsoft.com/office/powerpoint/2010/main" val="372772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190F7E3-9F8B-4E73-9871-CFDB99239CD7}"/>
              </a:ext>
            </a:extLst>
          </p:cNvPr>
          <p:cNvGraphicFramePr>
            <a:graphicFrameLocks/>
          </p:cNvGraphicFramePr>
          <p:nvPr>
            <p:extLst>
              <p:ext uri="{D42A27DB-BD31-4B8C-83A1-F6EECF244321}">
                <p14:modId xmlns:p14="http://schemas.microsoft.com/office/powerpoint/2010/main" val="3250695516"/>
              </p:ext>
            </p:extLst>
          </p:nvPr>
        </p:nvGraphicFramePr>
        <p:xfrm>
          <a:off x="1593850" y="1463675"/>
          <a:ext cx="16764000" cy="922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17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3D0CF-A2F3-4A72-B782-8CA5B6B5D602}"/>
              </a:ext>
            </a:extLst>
          </p:cNvPr>
          <p:cNvSpPr txBox="1"/>
          <p:nvPr/>
        </p:nvSpPr>
        <p:spPr>
          <a:xfrm>
            <a:off x="450850" y="1844675"/>
            <a:ext cx="16916400" cy="9448740"/>
          </a:xfrm>
          <a:prstGeom prst="rect">
            <a:avLst/>
          </a:prstGeom>
          <a:noFill/>
        </p:spPr>
        <p:txBody>
          <a:bodyPr wrap="square" rtlCol="0">
            <a:spAutoFit/>
          </a:bodyPr>
          <a:lstStyle/>
          <a:p>
            <a:r>
              <a:rPr lang="en-US" sz="3200" b="1" u="sng" dirty="0"/>
              <a:t>Academic research</a:t>
            </a:r>
            <a:r>
              <a:rPr lang="en-US" sz="3200" dirty="0"/>
              <a:t>:</a:t>
            </a:r>
          </a:p>
          <a:p>
            <a:endParaRPr lang="en-US" sz="3200" dirty="0"/>
          </a:p>
          <a:p>
            <a:pPr marL="571500" indent="-571500">
              <a:buFontTx/>
              <a:buChar char="-"/>
            </a:pPr>
            <a:r>
              <a:rPr lang="en-US" sz="3200" dirty="0"/>
              <a:t>McDougal et al (2014). </a:t>
            </a:r>
            <a:r>
              <a:rPr lang="en-US" sz="3200" i="1" dirty="0"/>
              <a:t>The Way of the Gun: Estimating Firearms Trafficking Across the US-Mexico Border. </a:t>
            </a:r>
            <a:r>
              <a:rPr lang="en-US" sz="3200" dirty="0"/>
              <a:t>Journal of Economic Geography. Vol 15 (2). </a:t>
            </a:r>
          </a:p>
          <a:p>
            <a:pPr marL="1943100" lvl="3" indent="-571500">
              <a:buFontTx/>
              <a:buChar char="-"/>
            </a:pPr>
            <a:r>
              <a:rPr lang="en-US" sz="3200" dirty="0"/>
              <a:t>Estimated that close to 213,000 firearms were purchased annually in the U.S. from 2010 to 2012 to be trafficked to Mexico. </a:t>
            </a:r>
          </a:p>
          <a:p>
            <a:pPr lvl="3"/>
            <a:endParaRPr lang="en-US" sz="3200" dirty="0"/>
          </a:p>
          <a:p>
            <a:pPr marL="571500" indent="-571500">
              <a:buFontTx/>
              <a:buChar char="-"/>
            </a:pPr>
            <a:r>
              <a:rPr lang="en-US" sz="3200" dirty="0"/>
              <a:t>Dube, A. Dube, O. and Garcia-Ponce, O (2013). </a:t>
            </a:r>
            <a:r>
              <a:rPr lang="en-US" sz="3200" i="1" dirty="0"/>
              <a:t>Cross Border Spillover: U.S. Gun Laws and Violence in Mexico.</a:t>
            </a:r>
            <a:r>
              <a:rPr lang="en-US" sz="3200" dirty="0"/>
              <a:t> American Political Science Review. Vol 107 (3).</a:t>
            </a:r>
          </a:p>
          <a:p>
            <a:pPr marL="1943100" lvl="3" indent="-571500">
              <a:buFontTx/>
              <a:buChar char="-"/>
            </a:pPr>
            <a:r>
              <a:rPr lang="en-US" sz="3200" dirty="0"/>
              <a:t>The removal of the AWB in the United States during 2004 had an effect on the rise of gun homicides and gun seizures in the Mexican municipalities bordering TX, NM, and AZ.</a:t>
            </a:r>
          </a:p>
          <a:p>
            <a:pPr marL="1943100" lvl="3" indent="-571500">
              <a:buFontTx/>
              <a:buChar char="-"/>
            </a:pPr>
            <a:endParaRPr lang="en-US" sz="3200" dirty="0"/>
          </a:p>
          <a:p>
            <a:pPr marL="571500" indent="-571500">
              <a:buFontTx/>
              <a:buChar char="-"/>
            </a:pPr>
            <a:r>
              <a:rPr lang="es-MX" sz="3200" dirty="0" err="1"/>
              <a:t>Eby</a:t>
            </a:r>
            <a:r>
              <a:rPr lang="es-MX" sz="3200" dirty="0"/>
              <a:t> (2014). </a:t>
            </a:r>
            <a:r>
              <a:rPr lang="es-MX" sz="3200" i="1" dirty="0" err="1"/>
              <a:t>Fast</a:t>
            </a:r>
            <a:r>
              <a:rPr lang="es-MX" sz="3200" i="1" dirty="0"/>
              <a:t> and </a:t>
            </a:r>
            <a:r>
              <a:rPr lang="es-MX" sz="3200" i="1" dirty="0" err="1"/>
              <a:t>Furious</a:t>
            </a:r>
            <a:r>
              <a:rPr lang="es-MX" sz="3200" i="1" dirty="0"/>
              <a:t> </a:t>
            </a:r>
            <a:r>
              <a:rPr lang="es-MX" sz="3200" i="1" dirty="0" err="1"/>
              <a:t>or</a:t>
            </a:r>
            <a:r>
              <a:rPr lang="es-MX" sz="3200" i="1" dirty="0"/>
              <a:t> </a:t>
            </a:r>
            <a:r>
              <a:rPr lang="es-MX" sz="3200" i="1" dirty="0" err="1"/>
              <a:t>Slow</a:t>
            </a:r>
            <a:r>
              <a:rPr lang="es-MX" sz="3200" i="1" dirty="0"/>
              <a:t> and </a:t>
            </a:r>
            <a:r>
              <a:rPr lang="es-MX" sz="3200" i="1" dirty="0" err="1"/>
              <a:t>Steady</a:t>
            </a:r>
            <a:r>
              <a:rPr lang="es-MX" sz="3200" i="1" dirty="0"/>
              <a:t>? </a:t>
            </a:r>
            <a:r>
              <a:rPr lang="es-MX" sz="3200" i="1" dirty="0" err="1"/>
              <a:t>The</a:t>
            </a:r>
            <a:r>
              <a:rPr lang="es-MX" sz="3200" i="1" dirty="0"/>
              <a:t> Flow of Guns </a:t>
            </a:r>
            <a:r>
              <a:rPr lang="es-MX" sz="3200" i="1" dirty="0" err="1"/>
              <a:t>From</a:t>
            </a:r>
            <a:r>
              <a:rPr lang="es-MX" sz="3200" i="1" dirty="0"/>
              <a:t> </a:t>
            </a:r>
            <a:r>
              <a:rPr lang="es-MX" sz="3200" i="1" dirty="0" err="1"/>
              <a:t>the</a:t>
            </a:r>
            <a:r>
              <a:rPr lang="es-MX" sz="3200" i="1" dirty="0"/>
              <a:t> </a:t>
            </a:r>
            <a:r>
              <a:rPr lang="es-MX" sz="3200" i="1" dirty="0" err="1"/>
              <a:t>United</a:t>
            </a:r>
            <a:r>
              <a:rPr lang="es-MX" sz="3200" i="1" dirty="0"/>
              <a:t> </a:t>
            </a:r>
            <a:r>
              <a:rPr lang="es-MX" sz="3200" i="1" dirty="0" err="1"/>
              <a:t>States</a:t>
            </a:r>
            <a:r>
              <a:rPr lang="es-MX" sz="3200" i="1" dirty="0"/>
              <a:t> </a:t>
            </a:r>
            <a:r>
              <a:rPr lang="es-MX" sz="3200" i="1" dirty="0" err="1"/>
              <a:t>to</a:t>
            </a:r>
            <a:r>
              <a:rPr lang="es-MX" sz="3200" i="1" dirty="0"/>
              <a:t> </a:t>
            </a:r>
            <a:r>
              <a:rPr lang="es-MX" sz="3200" i="1" dirty="0" err="1"/>
              <a:t>Mexico</a:t>
            </a:r>
            <a:r>
              <a:rPr lang="es-MX" sz="3200" dirty="0"/>
              <a:t>. UCLA </a:t>
            </a:r>
            <a:r>
              <a:rPr lang="es-MX" sz="3200" dirty="0" err="1"/>
              <a:t>Law</a:t>
            </a:r>
            <a:r>
              <a:rPr lang="es-MX" sz="3200" dirty="0"/>
              <a:t> </a:t>
            </a:r>
            <a:r>
              <a:rPr lang="es-MX" sz="3200" dirty="0" err="1"/>
              <a:t>Review</a:t>
            </a:r>
            <a:r>
              <a:rPr lang="es-MX" sz="3200" dirty="0"/>
              <a:t>. </a:t>
            </a:r>
            <a:r>
              <a:rPr lang="es-MX" sz="3200" dirty="0" err="1"/>
              <a:t>Vol</a:t>
            </a:r>
            <a:r>
              <a:rPr lang="es-MX" sz="3200" dirty="0"/>
              <a:t> 61 (4).</a:t>
            </a:r>
          </a:p>
          <a:p>
            <a:pPr marL="1943100" lvl="3" indent="-571500">
              <a:buFontTx/>
              <a:buChar char="-"/>
            </a:pPr>
            <a:r>
              <a:rPr lang="es-MX" sz="3200" dirty="0" err="1"/>
              <a:t>The</a:t>
            </a:r>
            <a:r>
              <a:rPr lang="es-MX" sz="3200" dirty="0"/>
              <a:t> </a:t>
            </a:r>
            <a:r>
              <a:rPr lang="es-MX" sz="3200" dirty="0" err="1"/>
              <a:t>implementation</a:t>
            </a:r>
            <a:r>
              <a:rPr lang="es-MX" sz="3200" dirty="0"/>
              <a:t> of </a:t>
            </a:r>
            <a:r>
              <a:rPr lang="es-MX" sz="3200" dirty="0" err="1"/>
              <a:t>state</a:t>
            </a:r>
            <a:r>
              <a:rPr lang="es-MX" sz="3200" dirty="0"/>
              <a:t> </a:t>
            </a:r>
            <a:r>
              <a:rPr lang="es-MX" sz="3200" dirty="0" err="1"/>
              <a:t>gun</a:t>
            </a:r>
            <a:r>
              <a:rPr lang="es-MX" sz="3200" dirty="0"/>
              <a:t> </a:t>
            </a:r>
            <a:r>
              <a:rPr lang="es-MX" sz="3200" dirty="0" err="1"/>
              <a:t>laws</a:t>
            </a:r>
            <a:r>
              <a:rPr lang="es-MX" sz="3200" dirty="0"/>
              <a:t> in </a:t>
            </a:r>
            <a:r>
              <a:rPr lang="es-MX" sz="3200" dirty="0" err="1"/>
              <a:t>the</a:t>
            </a:r>
            <a:r>
              <a:rPr lang="es-MX" sz="3200" dirty="0"/>
              <a:t> USA are </a:t>
            </a:r>
            <a:r>
              <a:rPr lang="es-MX" sz="3200" dirty="0" err="1"/>
              <a:t>linked</a:t>
            </a:r>
            <a:r>
              <a:rPr lang="es-MX" sz="3200" dirty="0"/>
              <a:t> </a:t>
            </a:r>
            <a:r>
              <a:rPr lang="es-MX" sz="3200" dirty="0" err="1"/>
              <a:t>to</a:t>
            </a:r>
            <a:r>
              <a:rPr lang="es-MX" sz="3200" dirty="0"/>
              <a:t> </a:t>
            </a:r>
            <a:r>
              <a:rPr lang="es-MX" sz="3200" dirty="0" err="1"/>
              <a:t>lower</a:t>
            </a:r>
            <a:r>
              <a:rPr lang="es-MX" sz="3200" dirty="0"/>
              <a:t> </a:t>
            </a:r>
            <a:r>
              <a:rPr lang="es-MX" sz="3200" dirty="0" err="1"/>
              <a:t>rates</a:t>
            </a:r>
            <a:r>
              <a:rPr lang="es-MX" sz="3200" dirty="0"/>
              <a:t> of ilegal </a:t>
            </a:r>
            <a:r>
              <a:rPr lang="es-MX" sz="3200" dirty="0" err="1"/>
              <a:t>gun</a:t>
            </a:r>
            <a:r>
              <a:rPr lang="es-MX" sz="3200" dirty="0"/>
              <a:t> </a:t>
            </a:r>
            <a:r>
              <a:rPr lang="es-MX" sz="3200" dirty="0" err="1"/>
              <a:t>exports</a:t>
            </a:r>
            <a:r>
              <a:rPr lang="es-MX" sz="3200" dirty="0"/>
              <a:t> </a:t>
            </a:r>
            <a:r>
              <a:rPr lang="es-MX" sz="3200" dirty="0" err="1"/>
              <a:t>to</a:t>
            </a:r>
            <a:r>
              <a:rPr lang="es-MX" sz="3200" dirty="0"/>
              <a:t> </a:t>
            </a:r>
            <a:r>
              <a:rPr lang="es-MX" sz="3200" dirty="0" err="1"/>
              <a:t>Mexico</a:t>
            </a:r>
            <a:r>
              <a:rPr lang="es-MX" sz="3200" dirty="0"/>
              <a:t>. </a:t>
            </a:r>
          </a:p>
          <a:p>
            <a:pPr marL="1943100" lvl="3" indent="-571500">
              <a:buFontTx/>
              <a:buChar char="-"/>
            </a:pPr>
            <a:endParaRPr lang="en-US" sz="3200" dirty="0"/>
          </a:p>
          <a:p>
            <a:pPr lvl="3"/>
            <a:endParaRPr lang="en-US" sz="3200" dirty="0"/>
          </a:p>
          <a:p>
            <a:endParaRPr lang="en-US" sz="3200" dirty="0"/>
          </a:p>
        </p:txBody>
      </p:sp>
    </p:spTree>
    <p:extLst>
      <p:ext uri="{BB962C8B-B14F-4D97-AF65-F5344CB8AC3E}">
        <p14:creationId xmlns:p14="http://schemas.microsoft.com/office/powerpoint/2010/main" val="82526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A3D0CF-A2F3-4A72-B782-8CA5B6B5D602}"/>
              </a:ext>
            </a:extLst>
          </p:cNvPr>
          <p:cNvSpPr txBox="1"/>
          <p:nvPr/>
        </p:nvSpPr>
        <p:spPr>
          <a:xfrm>
            <a:off x="2127250" y="2301875"/>
            <a:ext cx="16916400" cy="5632311"/>
          </a:xfrm>
          <a:prstGeom prst="rect">
            <a:avLst/>
          </a:prstGeom>
          <a:noFill/>
        </p:spPr>
        <p:txBody>
          <a:bodyPr wrap="square" rtlCol="0">
            <a:spAutoFit/>
          </a:bodyPr>
          <a:lstStyle/>
          <a:p>
            <a:r>
              <a:rPr lang="en-US" sz="3600" b="1" u="sng" dirty="0"/>
              <a:t>ATF Press Releases involving assault weapons to Mexico</a:t>
            </a:r>
            <a:r>
              <a:rPr lang="en-US" sz="3600" dirty="0"/>
              <a:t>:</a:t>
            </a:r>
          </a:p>
          <a:p>
            <a:endParaRPr lang="en-US" sz="3600" dirty="0"/>
          </a:p>
          <a:p>
            <a:pPr marL="742950" indent="-742950">
              <a:buAutoNum type="arabicParenR"/>
            </a:pPr>
            <a:r>
              <a:rPr lang="en-US" sz="3600" dirty="0"/>
              <a:t>Duo Sentenced for Attempting to Smuggle Assault Rifles, Ammunition, and Machine Gun Components into Mexico (February 2017).</a:t>
            </a:r>
          </a:p>
          <a:p>
            <a:pPr marL="742950" indent="-742950">
              <a:buAutoNum type="arabicParenR"/>
            </a:pPr>
            <a:endParaRPr lang="en-US" sz="3600" dirty="0"/>
          </a:p>
          <a:p>
            <a:pPr marL="742950" indent="-742950">
              <a:buAutoNum type="arabicParenR"/>
            </a:pPr>
            <a:r>
              <a:rPr lang="en-US" sz="3600" dirty="0"/>
              <a:t>Two Army-Reserve Soldiers Charged With Trafficking Firearms to an Undercover Agent Posing as A Member of A Mexican Cartel (April 2015).</a:t>
            </a:r>
          </a:p>
          <a:p>
            <a:pPr marL="742950" indent="-742950">
              <a:buAutoNum type="arabicParenR"/>
            </a:pPr>
            <a:endParaRPr lang="en-US" sz="3600" dirty="0"/>
          </a:p>
          <a:p>
            <a:pPr marL="742950" indent="-742950">
              <a:buAutoNum type="arabicParenR"/>
            </a:pPr>
            <a:r>
              <a:rPr lang="en-US" sz="3600" dirty="0"/>
              <a:t>Alamo Woman Heads to Prison for Multiple Firearms Convictions (October 2014).</a:t>
            </a:r>
          </a:p>
          <a:p>
            <a:endParaRPr lang="en-US" sz="3600" dirty="0"/>
          </a:p>
        </p:txBody>
      </p:sp>
    </p:spTree>
    <p:extLst>
      <p:ext uri="{BB962C8B-B14F-4D97-AF65-F5344CB8AC3E}">
        <p14:creationId xmlns:p14="http://schemas.microsoft.com/office/powerpoint/2010/main" val="84273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3BAC2F-AF00-4D16-9E96-6BE5DEC46C4C}"/>
              </a:ext>
            </a:extLst>
          </p:cNvPr>
          <p:cNvSpPr txBox="1"/>
          <p:nvPr/>
        </p:nvSpPr>
        <p:spPr>
          <a:xfrm>
            <a:off x="69850" y="2149475"/>
            <a:ext cx="16535400" cy="8710077"/>
          </a:xfrm>
          <a:prstGeom prst="rect">
            <a:avLst/>
          </a:prstGeom>
          <a:noFill/>
        </p:spPr>
        <p:txBody>
          <a:bodyPr wrap="square" rtlCol="0">
            <a:spAutoFit/>
          </a:bodyPr>
          <a:lstStyle/>
          <a:p>
            <a:r>
              <a:rPr lang="en-US" sz="4000" b="1" dirty="0"/>
              <a:t>United States</a:t>
            </a:r>
          </a:p>
          <a:p>
            <a:endParaRPr lang="en-US" sz="4000" dirty="0"/>
          </a:p>
          <a:p>
            <a:pPr marL="571500" indent="-571500">
              <a:buFontTx/>
              <a:buChar char="-"/>
            </a:pPr>
            <a:r>
              <a:rPr lang="en-US" sz="4000" dirty="0"/>
              <a:t>Regulate assault weapons and high-capacity magazines</a:t>
            </a:r>
          </a:p>
          <a:p>
            <a:pPr marL="571500" indent="-571500">
              <a:buFontTx/>
              <a:buChar char="-"/>
            </a:pPr>
            <a:endParaRPr lang="en-US" sz="4000" dirty="0"/>
          </a:p>
          <a:p>
            <a:pPr marL="571500" indent="-571500">
              <a:buFontTx/>
              <a:buChar char="-"/>
            </a:pPr>
            <a:r>
              <a:rPr lang="en-US" sz="4000" dirty="0"/>
              <a:t>Background checks (gun shows)</a:t>
            </a:r>
          </a:p>
          <a:p>
            <a:pPr marL="1028700" lvl="1" indent="-571500">
              <a:buFontTx/>
              <a:buChar char="-"/>
            </a:pPr>
            <a:r>
              <a:rPr lang="en-US" sz="4000" dirty="0"/>
              <a:t>Monitor and count gun shows</a:t>
            </a:r>
          </a:p>
          <a:p>
            <a:pPr marL="571500" indent="-571500">
              <a:buFontTx/>
              <a:buChar char="-"/>
            </a:pPr>
            <a:endParaRPr lang="en-US" sz="4000" dirty="0"/>
          </a:p>
          <a:p>
            <a:pPr marL="571500" indent="-571500">
              <a:buFontTx/>
              <a:buChar char="-"/>
            </a:pPr>
            <a:r>
              <a:rPr lang="en-US" sz="4000" dirty="0"/>
              <a:t>Better security requirements and oversight of licensed gun dealers</a:t>
            </a:r>
          </a:p>
          <a:p>
            <a:r>
              <a:rPr lang="en-US" sz="4000" dirty="0"/>
              <a:t> </a:t>
            </a:r>
          </a:p>
          <a:p>
            <a:pPr marL="571500" indent="-571500">
              <a:buFontTx/>
              <a:buChar char="-"/>
            </a:pPr>
            <a:r>
              <a:rPr lang="en-US" sz="4000" dirty="0"/>
              <a:t>Better data sharing and analysis (Tiahrt Amendment)</a:t>
            </a:r>
          </a:p>
          <a:p>
            <a:pPr marL="571500" indent="-571500">
              <a:buFontTx/>
              <a:buChar char="-"/>
            </a:pPr>
            <a:endParaRPr lang="en-US" sz="4000" dirty="0"/>
          </a:p>
          <a:p>
            <a:pPr marL="571500" indent="-571500">
              <a:buFontTx/>
              <a:buChar char="-"/>
            </a:pPr>
            <a:r>
              <a:rPr lang="en-US" sz="4000" dirty="0"/>
              <a:t>Ghost guns</a:t>
            </a:r>
          </a:p>
          <a:p>
            <a:endParaRPr lang="en-US" sz="4000" dirty="0"/>
          </a:p>
          <a:p>
            <a:endParaRPr lang="en-US" sz="4000" dirty="0"/>
          </a:p>
        </p:txBody>
      </p:sp>
    </p:spTree>
    <p:extLst>
      <p:ext uri="{BB962C8B-B14F-4D97-AF65-F5344CB8AC3E}">
        <p14:creationId xmlns:p14="http://schemas.microsoft.com/office/powerpoint/2010/main" val="231291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3BAC2F-AF00-4D16-9E96-6BE5DEC46C4C}"/>
              </a:ext>
            </a:extLst>
          </p:cNvPr>
          <p:cNvSpPr txBox="1"/>
          <p:nvPr/>
        </p:nvSpPr>
        <p:spPr>
          <a:xfrm>
            <a:off x="298450" y="1997075"/>
            <a:ext cx="19583400" cy="9941183"/>
          </a:xfrm>
          <a:prstGeom prst="rect">
            <a:avLst/>
          </a:prstGeom>
          <a:noFill/>
        </p:spPr>
        <p:txBody>
          <a:bodyPr wrap="square" rtlCol="0">
            <a:spAutoFit/>
          </a:bodyPr>
          <a:lstStyle/>
          <a:p>
            <a:r>
              <a:rPr lang="en-US" sz="4000" b="1"/>
              <a:t>Other suggestions</a:t>
            </a:r>
          </a:p>
          <a:p>
            <a:endParaRPr lang="en-US" sz="4000"/>
          </a:p>
          <a:p>
            <a:pPr marL="571500" indent="-571500">
              <a:buFontTx/>
              <a:buChar char="-"/>
            </a:pPr>
            <a:endParaRPr lang="en-US" sz="4000"/>
          </a:p>
          <a:p>
            <a:pPr marL="571500" indent="-571500">
              <a:buFontTx/>
              <a:buChar char="-"/>
            </a:pPr>
            <a:endParaRPr lang="en-US" sz="4000"/>
          </a:p>
          <a:p>
            <a:pPr marL="571500" indent="-571500">
              <a:buFontTx/>
              <a:buChar char="-"/>
            </a:pPr>
            <a:r>
              <a:rPr lang="en-US" sz="4000"/>
              <a:t>State Department’s Support for builiding Mexico’s capacity to disrupt gun trafficking</a:t>
            </a:r>
          </a:p>
          <a:p>
            <a:pPr marL="1028700" lvl="1" indent="-571500">
              <a:buFontTx/>
              <a:buChar char="-"/>
            </a:pPr>
            <a:r>
              <a:rPr lang="en-US" sz="4000"/>
              <a:t>54 million from 2015 to 2019</a:t>
            </a:r>
          </a:p>
          <a:p>
            <a:pPr marL="1485900" lvl="2" indent="-571500">
              <a:buFontTx/>
              <a:buChar char="-"/>
            </a:pPr>
            <a:r>
              <a:rPr lang="en-US" sz="4000"/>
              <a:t>Canines trained in weapon detection</a:t>
            </a:r>
          </a:p>
          <a:p>
            <a:pPr marL="1485900" lvl="2" indent="-571500">
              <a:buFontTx/>
              <a:buChar char="-"/>
            </a:pPr>
            <a:r>
              <a:rPr lang="en-US" sz="4000"/>
              <a:t>Forensic training</a:t>
            </a:r>
          </a:p>
          <a:p>
            <a:pPr marL="1485900" lvl="2" indent="-571500">
              <a:buFontTx/>
              <a:buChar char="-"/>
            </a:pPr>
            <a:r>
              <a:rPr lang="en-US" sz="4000"/>
              <a:t>Inspection equipment</a:t>
            </a:r>
          </a:p>
          <a:p>
            <a:pPr marL="1485900" lvl="2" indent="-571500">
              <a:buFontTx/>
              <a:buChar char="-"/>
            </a:pPr>
            <a:endParaRPr lang="en-US" sz="4000"/>
          </a:p>
          <a:p>
            <a:pPr marL="571500" indent="-571500">
              <a:buFontTx/>
              <a:buChar char="-"/>
            </a:pPr>
            <a:endParaRPr lang="en-US" sz="4000"/>
          </a:p>
          <a:p>
            <a:pPr marL="571500" indent="-571500">
              <a:buFontTx/>
              <a:buChar char="-"/>
            </a:pPr>
            <a:r>
              <a:rPr lang="en-US" sz="4000"/>
              <a:t>What are the performance measures?</a:t>
            </a:r>
          </a:p>
          <a:p>
            <a:pPr marL="571500" indent="-571500">
              <a:buFontTx/>
              <a:buChar char="-"/>
            </a:pPr>
            <a:endParaRPr lang="en-US" sz="4000"/>
          </a:p>
          <a:p>
            <a:pPr marL="571500" indent="-571500">
              <a:buFontTx/>
              <a:buChar char="-"/>
            </a:pPr>
            <a:endParaRPr lang="en-US" sz="4000"/>
          </a:p>
          <a:p>
            <a:endParaRPr lang="en-US" sz="4000"/>
          </a:p>
          <a:p>
            <a:endParaRPr lang="en-US" sz="4000"/>
          </a:p>
        </p:txBody>
      </p:sp>
    </p:spTree>
    <p:extLst>
      <p:ext uri="{BB962C8B-B14F-4D97-AF65-F5344CB8AC3E}">
        <p14:creationId xmlns:p14="http://schemas.microsoft.com/office/powerpoint/2010/main" val="3353845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411</Words>
  <Application>Microsoft Office PowerPoint</Application>
  <PresentationFormat>Custom</PresentationFormat>
  <Paragraphs>68</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Century Gothic</vt:lpstr>
      <vt:lpstr>Franklin Gothic Book</vt:lpstr>
      <vt:lpstr>MyriadPro-LightSemiCn</vt:lpstr>
      <vt:lpstr>Times New Roman</vt:lpstr>
      <vt:lpstr>Office Theme</vt:lpstr>
      <vt:lpstr>PowerPoint Presentation</vt:lpstr>
      <vt:lpstr>Manufactured Firearms, 1986-2018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Eugenio Weigend</dc:creator>
  <cp:lastModifiedBy>Eugenio Weigend</cp:lastModifiedBy>
  <cp:revision>15</cp:revision>
  <dcterms:created xsi:type="dcterms:W3CDTF">2020-07-07T12:29:57Z</dcterms:created>
  <dcterms:modified xsi:type="dcterms:W3CDTF">2022-03-25T12:25:48Z</dcterms:modified>
</cp:coreProperties>
</file>